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4"/>
  </p:notesMasterIdLst>
  <p:handoutMasterIdLst>
    <p:handoutMasterId r:id="rId35"/>
  </p:handoutMasterIdLst>
  <p:sldIdLst>
    <p:sldId id="257" r:id="rId5"/>
    <p:sldId id="272" r:id="rId6"/>
    <p:sldId id="303" r:id="rId7"/>
    <p:sldId id="304" r:id="rId8"/>
    <p:sldId id="305" r:id="rId9"/>
    <p:sldId id="306" r:id="rId10"/>
    <p:sldId id="288" r:id="rId11"/>
    <p:sldId id="307" r:id="rId12"/>
    <p:sldId id="512" r:id="rId13"/>
    <p:sldId id="291" r:id="rId14"/>
    <p:sldId id="513" r:id="rId15"/>
    <p:sldId id="296" r:id="rId16"/>
    <p:sldId id="514" r:id="rId17"/>
    <p:sldId id="515" r:id="rId18"/>
    <p:sldId id="516" r:id="rId19"/>
    <p:sldId id="517" r:id="rId20"/>
    <p:sldId id="518" r:id="rId21"/>
    <p:sldId id="519" r:id="rId22"/>
    <p:sldId id="292" r:id="rId23"/>
    <p:sldId id="299" r:id="rId24"/>
    <p:sldId id="301" r:id="rId25"/>
    <p:sldId id="300" r:id="rId26"/>
    <p:sldId id="297" r:id="rId27"/>
    <p:sldId id="298" r:id="rId28"/>
    <p:sldId id="289" r:id="rId29"/>
    <p:sldId id="284" r:id="rId30"/>
    <p:sldId id="283" r:id="rId31"/>
    <p:sldId id="282" r:id="rId32"/>
    <p:sldId id="302" r:id="rId3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96B"/>
    <a:srgbClr val="15397F"/>
    <a:srgbClr val="0A7192"/>
    <a:srgbClr val="009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280" autoAdjust="0"/>
  </p:normalViewPr>
  <p:slideViewPr>
    <p:cSldViewPr>
      <p:cViewPr varScale="1">
        <p:scale>
          <a:sx n="93" d="100"/>
          <a:sy n="93" d="100"/>
        </p:scale>
        <p:origin x="54" y="543"/>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a:latin typeface="+mj-lt"/>
              </a:rPr>
              <a:t>Hydro GHG Intensity in Ontario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536466112"/>
        <c:axId val="536468080"/>
      </c:lineChart>
      <c:catAx>
        <c:axId val="53646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468080"/>
        <c:crosses val="autoZero"/>
        <c:auto val="1"/>
        <c:lblAlgn val="ctr"/>
        <c:lblOffset val="100"/>
        <c:noMultiLvlLbl val="0"/>
      </c:catAx>
      <c:valAx>
        <c:axId val="53646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latin typeface="+mj-lt"/>
                  </a:rPr>
                  <a:t>g</a:t>
                </a:r>
                <a:r>
                  <a:rPr lang="en-US" b="1" baseline="0" dirty="0">
                    <a:latin typeface="+mj-lt"/>
                  </a:rPr>
                  <a:t> CO2 </a:t>
                </a:r>
                <a:r>
                  <a:rPr lang="en-US" b="1" baseline="0" dirty="0" err="1">
                    <a:latin typeface="+mj-lt"/>
                  </a:rPr>
                  <a:t>eq</a:t>
                </a:r>
                <a:r>
                  <a:rPr lang="en-US" b="1" baseline="0" dirty="0">
                    <a:latin typeface="+mj-lt"/>
                  </a:rPr>
                  <a:t>/kWh</a:t>
                </a:r>
                <a:endParaRPr lang="en-US" b="1" dirty="0">
                  <a:latin typeface="+mj-l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4661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847DA-F71C-4FD9-B97B-20FCD065C121}" type="doc">
      <dgm:prSet loTypeId="urn:microsoft.com/office/officeart/2005/8/layout/hChevron3" loCatId="process" qsTypeId="urn:microsoft.com/office/officeart/2005/8/quickstyle/3d3" qsCatId="3D" csTypeId="urn:microsoft.com/office/officeart/2005/8/colors/colorful3" csCatId="colorful" phldr="1"/>
      <dgm:spPr/>
      <dgm:t>
        <a:bodyPr/>
        <a:lstStyle/>
        <a:p>
          <a:endParaRPr lang="en-CA"/>
        </a:p>
      </dgm:t>
    </dgm:pt>
    <dgm:pt modelId="{F3B6BBCA-F45C-4EC0-BD20-45AB073B7D8A}">
      <dgm:prSet phldrT="[Text]"/>
      <dgm:spPr/>
      <dgm:t>
        <a:bodyPr/>
        <a:lstStyle/>
        <a:p>
          <a:r>
            <a:rPr lang="en-CA" dirty="0"/>
            <a:t>Planning </a:t>
          </a:r>
        </a:p>
      </dgm:t>
    </dgm:pt>
    <dgm:pt modelId="{985DBA66-E061-4190-BE45-D5B3D02F926E}" type="parTrans" cxnId="{8DACAD40-990D-40DF-A766-C91CE6031726}">
      <dgm:prSet/>
      <dgm:spPr/>
      <dgm:t>
        <a:bodyPr/>
        <a:lstStyle/>
        <a:p>
          <a:endParaRPr lang="en-CA"/>
        </a:p>
      </dgm:t>
    </dgm:pt>
    <dgm:pt modelId="{30736F45-A637-4EAE-9BAA-5EE4CF85F2D2}" type="sibTrans" cxnId="{8DACAD40-990D-40DF-A766-C91CE6031726}">
      <dgm:prSet/>
      <dgm:spPr/>
      <dgm:t>
        <a:bodyPr/>
        <a:lstStyle/>
        <a:p>
          <a:endParaRPr lang="en-CA"/>
        </a:p>
      </dgm:t>
    </dgm:pt>
    <dgm:pt modelId="{4F61CB6F-6E8C-42BE-B698-E8AE0915B3A7}">
      <dgm:prSet phldrT="[Text]"/>
      <dgm:spPr/>
      <dgm:t>
        <a:bodyPr/>
        <a:lstStyle/>
        <a:p>
          <a:r>
            <a:rPr lang="en-CA" dirty="0"/>
            <a:t>Monitoring &amp; Reporting</a:t>
          </a:r>
        </a:p>
      </dgm:t>
    </dgm:pt>
    <dgm:pt modelId="{2E7F0356-ECB8-431E-804B-E2A9B00A81DD}" type="parTrans" cxnId="{57938CF3-B6A7-4233-B655-4B9ED3CA9E9E}">
      <dgm:prSet/>
      <dgm:spPr/>
      <dgm:t>
        <a:bodyPr/>
        <a:lstStyle/>
        <a:p>
          <a:endParaRPr lang="en-CA"/>
        </a:p>
      </dgm:t>
    </dgm:pt>
    <dgm:pt modelId="{6887D2D3-966B-4E3D-AD77-435DBC7D6B52}" type="sibTrans" cxnId="{57938CF3-B6A7-4233-B655-4B9ED3CA9E9E}">
      <dgm:prSet/>
      <dgm:spPr/>
      <dgm:t>
        <a:bodyPr/>
        <a:lstStyle/>
        <a:p>
          <a:endParaRPr lang="en-CA"/>
        </a:p>
      </dgm:t>
    </dgm:pt>
    <dgm:pt modelId="{8972AC3C-B0AC-4108-868A-6A9F845FA901}">
      <dgm:prSet phldrT="[Text]"/>
      <dgm:spPr/>
      <dgm:t>
        <a:bodyPr/>
        <a:lstStyle/>
        <a:p>
          <a:r>
            <a:rPr lang="en-CA" dirty="0"/>
            <a:t>Projects</a:t>
          </a:r>
        </a:p>
      </dgm:t>
    </dgm:pt>
    <dgm:pt modelId="{7E41C8FB-D5B5-493A-A4C2-713039AF0E26}" type="parTrans" cxnId="{54CC0997-622C-4105-9AC2-CC571AA4B0D5}">
      <dgm:prSet/>
      <dgm:spPr/>
      <dgm:t>
        <a:bodyPr/>
        <a:lstStyle/>
        <a:p>
          <a:endParaRPr lang="en-CA"/>
        </a:p>
      </dgm:t>
    </dgm:pt>
    <dgm:pt modelId="{8273298F-8623-4E21-B4DE-6425A01B5DAD}" type="sibTrans" cxnId="{54CC0997-622C-4105-9AC2-CC571AA4B0D5}">
      <dgm:prSet/>
      <dgm:spPr/>
      <dgm:t>
        <a:bodyPr/>
        <a:lstStyle/>
        <a:p>
          <a:endParaRPr lang="en-CA"/>
        </a:p>
      </dgm:t>
    </dgm:pt>
    <dgm:pt modelId="{3085E870-8648-44D8-BEAB-92F611D1E02E}">
      <dgm:prSet/>
      <dgm:spPr/>
      <dgm:t>
        <a:bodyPr/>
        <a:lstStyle/>
        <a:p>
          <a:r>
            <a:rPr lang="en-CA" dirty="0"/>
            <a:t>Behavioural Initiatives</a:t>
          </a:r>
        </a:p>
      </dgm:t>
    </dgm:pt>
    <dgm:pt modelId="{B191CF77-468F-4538-A90D-7611888D9167}" type="parTrans" cxnId="{3218CC6E-4A90-4B4F-AFB1-4181304C6F7D}">
      <dgm:prSet/>
      <dgm:spPr/>
      <dgm:t>
        <a:bodyPr/>
        <a:lstStyle/>
        <a:p>
          <a:endParaRPr lang="en-CA"/>
        </a:p>
      </dgm:t>
    </dgm:pt>
    <dgm:pt modelId="{182518A0-0D77-40F2-AC1A-E48BAB258DD8}" type="sibTrans" cxnId="{3218CC6E-4A90-4B4F-AFB1-4181304C6F7D}">
      <dgm:prSet/>
      <dgm:spPr/>
      <dgm:t>
        <a:bodyPr/>
        <a:lstStyle/>
        <a:p>
          <a:endParaRPr lang="en-CA"/>
        </a:p>
      </dgm:t>
    </dgm:pt>
    <dgm:pt modelId="{FA8201A5-F3E3-45DA-B5EB-6DE64B726614}" type="pres">
      <dgm:prSet presAssocID="{72D847DA-F71C-4FD9-B97B-20FCD065C121}" presName="Name0" presStyleCnt="0">
        <dgm:presLayoutVars>
          <dgm:dir/>
          <dgm:resizeHandles val="exact"/>
        </dgm:presLayoutVars>
      </dgm:prSet>
      <dgm:spPr/>
      <dgm:t>
        <a:bodyPr/>
        <a:lstStyle/>
        <a:p>
          <a:endParaRPr lang="en-US"/>
        </a:p>
      </dgm:t>
    </dgm:pt>
    <dgm:pt modelId="{D2E71D32-9C58-44F7-BF7F-C7C5DA8CA681}" type="pres">
      <dgm:prSet presAssocID="{F3B6BBCA-F45C-4EC0-BD20-45AB073B7D8A}" presName="parTxOnly" presStyleLbl="node1" presStyleIdx="0" presStyleCnt="4">
        <dgm:presLayoutVars>
          <dgm:bulletEnabled val="1"/>
        </dgm:presLayoutVars>
      </dgm:prSet>
      <dgm:spPr/>
      <dgm:t>
        <a:bodyPr/>
        <a:lstStyle/>
        <a:p>
          <a:endParaRPr lang="en-US"/>
        </a:p>
      </dgm:t>
    </dgm:pt>
    <dgm:pt modelId="{F84CF47A-7A01-4B5B-8AB6-8502CE951933}" type="pres">
      <dgm:prSet presAssocID="{30736F45-A637-4EAE-9BAA-5EE4CF85F2D2}" presName="parSpace" presStyleCnt="0"/>
      <dgm:spPr/>
    </dgm:pt>
    <dgm:pt modelId="{36565557-9505-47DA-8AC8-6A6D8450105C}" type="pres">
      <dgm:prSet presAssocID="{3085E870-8648-44D8-BEAB-92F611D1E02E}" presName="parTxOnly" presStyleLbl="node1" presStyleIdx="1" presStyleCnt="4">
        <dgm:presLayoutVars>
          <dgm:bulletEnabled val="1"/>
        </dgm:presLayoutVars>
      </dgm:prSet>
      <dgm:spPr/>
      <dgm:t>
        <a:bodyPr/>
        <a:lstStyle/>
        <a:p>
          <a:endParaRPr lang="en-US"/>
        </a:p>
      </dgm:t>
    </dgm:pt>
    <dgm:pt modelId="{EAF11A4D-C10D-45F1-8AC6-FEB41E153CC4}" type="pres">
      <dgm:prSet presAssocID="{182518A0-0D77-40F2-AC1A-E48BAB258DD8}" presName="parSpace" presStyleCnt="0"/>
      <dgm:spPr/>
    </dgm:pt>
    <dgm:pt modelId="{30522BB7-D57A-4FA6-8FF4-C2A95A10C687}" type="pres">
      <dgm:prSet presAssocID="{4F61CB6F-6E8C-42BE-B698-E8AE0915B3A7}" presName="parTxOnly" presStyleLbl="node1" presStyleIdx="2" presStyleCnt="4">
        <dgm:presLayoutVars>
          <dgm:bulletEnabled val="1"/>
        </dgm:presLayoutVars>
      </dgm:prSet>
      <dgm:spPr/>
      <dgm:t>
        <a:bodyPr/>
        <a:lstStyle/>
        <a:p>
          <a:endParaRPr lang="en-US"/>
        </a:p>
      </dgm:t>
    </dgm:pt>
    <dgm:pt modelId="{665048CE-FF62-4B28-AF1D-E2C154ADC634}" type="pres">
      <dgm:prSet presAssocID="{6887D2D3-966B-4E3D-AD77-435DBC7D6B52}" presName="parSpace" presStyleCnt="0"/>
      <dgm:spPr/>
    </dgm:pt>
    <dgm:pt modelId="{5D40426C-5459-472E-BD91-6D3862E164D4}" type="pres">
      <dgm:prSet presAssocID="{8972AC3C-B0AC-4108-868A-6A9F845FA901}" presName="parTxOnly" presStyleLbl="node1" presStyleIdx="3" presStyleCnt="4">
        <dgm:presLayoutVars>
          <dgm:bulletEnabled val="1"/>
        </dgm:presLayoutVars>
      </dgm:prSet>
      <dgm:spPr/>
      <dgm:t>
        <a:bodyPr/>
        <a:lstStyle/>
        <a:p>
          <a:endParaRPr lang="en-US"/>
        </a:p>
      </dgm:t>
    </dgm:pt>
  </dgm:ptLst>
  <dgm:cxnLst>
    <dgm:cxn modelId="{4C6B34BD-EA2F-4554-B18C-C4A6640017B8}" type="presOf" srcId="{8972AC3C-B0AC-4108-868A-6A9F845FA901}" destId="{5D40426C-5459-472E-BD91-6D3862E164D4}" srcOrd="0" destOrd="0" presId="urn:microsoft.com/office/officeart/2005/8/layout/hChevron3"/>
    <dgm:cxn modelId="{4A19D688-2E13-4352-B87B-0B85CA6F6A0A}" type="presOf" srcId="{72D847DA-F71C-4FD9-B97B-20FCD065C121}" destId="{FA8201A5-F3E3-45DA-B5EB-6DE64B726614}" srcOrd="0" destOrd="0" presId="urn:microsoft.com/office/officeart/2005/8/layout/hChevron3"/>
    <dgm:cxn modelId="{54CC0997-622C-4105-9AC2-CC571AA4B0D5}" srcId="{72D847DA-F71C-4FD9-B97B-20FCD065C121}" destId="{8972AC3C-B0AC-4108-868A-6A9F845FA901}" srcOrd="3" destOrd="0" parTransId="{7E41C8FB-D5B5-493A-A4C2-713039AF0E26}" sibTransId="{8273298F-8623-4E21-B4DE-6425A01B5DAD}"/>
    <dgm:cxn modelId="{F2DB3539-8BD2-4CE5-A4E4-2532A42BAD8C}" type="presOf" srcId="{4F61CB6F-6E8C-42BE-B698-E8AE0915B3A7}" destId="{30522BB7-D57A-4FA6-8FF4-C2A95A10C687}" srcOrd="0" destOrd="0" presId="urn:microsoft.com/office/officeart/2005/8/layout/hChevron3"/>
    <dgm:cxn modelId="{55AED693-C30F-4B0B-88F1-AB32BEF3ACEB}" type="presOf" srcId="{3085E870-8648-44D8-BEAB-92F611D1E02E}" destId="{36565557-9505-47DA-8AC8-6A6D8450105C}" srcOrd="0" destOrd="0" presId="urn:microsoft.com/office/officeart/2005/8/layout/hChevron3"/>
    <dgm:cxn modelId="{3218CC6E-4A90-4B4F-AFB1-4181304C6F7D}" srcId="{72D847DA-F71C-4FD9-B97B-20FCD065C121}" destId="{3085E870-8648-44D8-BEAB-92F611D1E02E}" srcOrd="1" destOrd="0" parTransId="{B191CF77-468F-4538-A90D-7611888D9167}" sibTransId="{182518A0-0D77-40F2-AC1A-E48BAB258DD8}"/>
    <dgm:cxn modelId="{F872677E-EA56-46FB-AF3E-F1CB61EA4BA5}" type="presOf" srcId="{F3B6BBCA-F45C-4EC0-BD20-45AB073B7D8A}" destId="{D2E71D32-9C58-44F7-BF7F-C7C5DA8CA681}" srcOrd="0" destOrd="0" presId="urn:microsoft.com/office/officeart/2005/8/layout/hChevron3"/>
    <dgm:cxn modelId="{8DACAD40-990D-40DF-A766-C91CE6031726}" srcId="{72D847DA-F71C-4FD9-B97B-20FCD065C121}" destId="{F3B6BBCA-F45C-4EC0-BD20-45AB073B7D8A}" srcOrd="0" destOrd="0" parTransId="{985DBA66-E061-4190-BE45-D5B3D02F926E}" sibTransId="{30736F45-A637-4EAE-9BAA-5EE4CF85F2D2}"/>
    <dgm:cxn modelId="{57938CF3-B6A7-4233-B655-4B9ED3CA9E9E}" srcId="{72D847DA-F71C-4FD9-B97B-20FCD065C121}" destId="{4F61CB6F-6E8C-42BE-B698-E8AE0915B3A7}" srcOrd="2" destOrd="0" parTransId="{2E7F0356-ECB8-431E-804B-E2A9B00A81DD}" sibTransId="{6887D2D3-966B-4E3D-AD77-435DBC7D6B52}"/>
    <dgm:cxn modelId="{AD853C08-4C36-464B-9B7C-6E9BB88FE758}" type="presParOf" srcId="{FA8201A5-F3E3-45DA-B5EB-6DE64B726614}" destId="{D2E71D32-9C58-44F7-BF7F-C7C5DA8CA681}" srcOrd="0" destOrd="0" presId="urn:microsoft.com/office/officeart/2005/8/layout/hChevron3"/>
    <dgm:cxn modelId="{214D85D3-2509-464B-B5D2-AD3F4520CBDE}" type="presParOf" srcId="{FA8201A5-F3E3-45DA-B5EB-6DE64B726614}" destId="{F84CF47A-7A01-4B5B-8AB6-8502CE951933}" srcOrd="1" destOrd="0" presId="urn:microsoft.com/office/officeart/2005/8/layout/hChevron3"/>
    <dgm:cxn modelId="{219AD42E-BFDA-4069-A981-D7EBC068CA15}" type="presParOf" srcId="{FA8201A5-F3E3-45DA-B5EB-6DE64B726614}" destId="{36565557-9505-47DA-8AC8-6A6D8450105C}" srcOrd="2" destOrd="0" presId="urn:microsoft.com/office/officeart/2005/8/layout/hChevron3"/>
    <dgm:cxn modelId="{4DC49255-E127-42AE-B56E-35D8A3A65636}" type="presParOf" srcId="{FA8201A5-F3E3-45DA-B5EB-6DE64B726614}" destId="{EAF11A4D-C10D-45F1-8AC6-FEB41E153CC4}" srcOrd="3" destOrd="0" presId="urn:microsoft.com/office/officeart/2005/8/layout/hChevron3"/>
    <dgm:cxn modelId="{F888C647-E76B-4C5D-A1A6-FF9C581D4B36}" type="presParOf" srcId="{FA8201A5-F3E3-45DA-B5EB-6DE64B726614}" destId="{30522BB7-D57A-4FA6-8FF4-C2A95A10C687}" srcOrd="4" destOrd="0" presId="urn:microsoft.com/office/officeart/2005/8/layout/hChevron3"/>
    <dgm:cxn modelId="{4CF410D8-2C8D-435C-B66D-FB004CE680C0}" type="presParOf" srcId="{FA8201A5-F3E3-45DA-B5EB-6DE64B726614}" destId="{665048CE-FF62-4B28-AF1D-E2C154ADC634}" srcOrd="5" destOrd="0" presId="urn:microsoft.com/office/officeart/2005/8/layout/hChevron3"/>
    <dgm:cxn modelId="{3015AAB5-E9F5-4ABD-857E-4EE48975AA84}" type="presParOf" srcId="{FA8201A5-F3E3-45DA-B5EB-6DE64B726614}" destId="{5D40426C-5459-472E-BD91-6D3862E164D4}"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847DA-F71C-4FD9-B97B-20FCD065C121}" type="doc">
      <dgm:prSet loTypeId="urn:microsoft.com/office/officeart/2005/8/layout/hChevron3" loCatId="process" qsTypeId="urn:microsoft.com/office/officeart/2005/8/quickstyle/3d3" qsCatId="3D" csTypeId="urn:microsoft.com/office/officeart/2005/8/colors/accent0_3" csCatId="mainScheme" phldr="1"/>
      <dgm:spPr/>
      <dgm:t>
        <a:bodyPr/>
        <a:lstStyle/>
        <a:p>
          <a:endParaRPr lang="en-CA"/>
        </a:p>
      </dgm:t>
    </dgm:pt>
    <dgm:pt modelId="{F3B6BBCA-F45C-4EC0-BD20-45AB073B7D8A}">
      <dgm:prSet phldrT="[Text]"/>
      <dgm:spPr/>
      <dgm:t>
        <a:bodyPr/>
        <a:lstStyle/>
        <a:p>
          <a:r>
            <a:rPr lang="en-CA" dirty="0"/>
            <a:t>Gov., Community and Campus Partnerships</a:t>
          </a:r>
        </a:p>
      </dgm:t>
    </dgm:pt>
    <dgm:pt modelId="{985DBA66-E061-4190-BE45-D5B3D02F926E}" type="parTrans" cxnId="{8DACAD40-990D-40DF-A766-C91CE6031726}">
      <dgm:prSet/>
      <dgm:spPr/>
      <dgm:t>
        <a:bodyPr/>
        <a:lstStyle/>
        <a:p>
          <a:endParaRPr lang="en-CA"/>
        </a:p>
      </dgm:t>
    </dgm:pt>
    <dgm:pt modelId="{30736F45-A637-4EAE-9BAA-5EE4CF85F2D2}" type="sibTrans" cxnId="{8DACAD40-990D-40DF-A766-C91CE6031726}">
      <dgm:prSet/>
      <dgm:spPr/>
      <dgm:t>
        <a:bodyPr/>
        <a:lstStyle/>
        <a:p>
          <a:endParaRPr lang="en-CA"/>
        </a:p>
      </dgm:t>
    </dgm:pt>
    <dgm:pt modelId="{4F61CB6F-6E8C-42BE-B698-E8AE0915B3A7}">
      <dgm:prSet phldrT="[Text]"/>
      <dgm:spPr/>
      <dgm:t>
        <a:bodyPr/>
        <a:lstStyle/>
        <a:p>
          <a:r>
            <a:rPr lang="en-CA" dirty="0"/>
            <a:t>Creating Organizational Systems/Standards</a:t>
          </a:r>
        </a:p>
      </dgm:t>
    </dgm:pt>
    <dgm:pt modelId="{2E7F0356-ECB8-431E-804B-E2A9B00A81DD}" type="parTrans" cxnId="{57938CF3-B6A7-4233-B655-4B9ED3CA9E9E}">
      <dgm:prSet/>
      <dgm:spPr/>
      <dgm:t>
        <a:bodyPr/>
        <a:lstStyle/>
        <a:p>
          <a:endParaRPr lang="en-CA"/>
        </a:p>
      </dgm:t>
    </dgm:pt>
    <dgm:pt modelId="{6887D2D3-966B-4E3D-AD77-435DBC7D6B52}" type="sibTrans" cxnId="{57938CF3-B6A7-4233-B655-4B9ED3CA9E9E}">
      <dgm:prSet/>
      <dgm:spPr/>
      <dgm:t>
        <a:bodyPr/>
        <a:lstStyle/>
        <a:p>
          <a:endParaRPr lang="en-CA"/>
        </a:p>
      </dgm:t>
    </dgm:pt>
    <dgm:pt modelId="{8972AC3C-B0AC-4108-868A-6A9F845FA901}">
      <dgm:prSet phldrT="[Text]"/>
      <dgm:spPr/>
      <dgm:t>
        <a:bodyPr/>
        <a:lstStyle/>
        <a:p>
          <a:r>
            <a:rPr lang="en-CA" dirty="0"/>
            <a:t>Green project developer approach</a:t>
          </a:r>
        </a:p>
      </dgm:t>
    </dgm:pt>
    <dgm:pt modelId="{7E41C8FB-D5B5-493A-A4C2-713039AF0E26}" type="parTrans" cxnId="{54CC0997-622C-4105-9AC2-CC571AA4B0D5}">
      <dgm:prSet/>
      <dgm:spPr/>
      <dgm:t>
        <a:bodyPr/>
        <a:lstStyle/>
        <a:p>
          <a:endParaRPr lang="en-CA"/>
        </a:p>
      </dgm:t>
    </dgm:pt>
    <dgm:pt modelId="{8273298F-8623-4E21-B4DE-6425A01B5DAD}" type="sibTrans" cxnId="{54CC0997-622C-4105-9AC2-CC571AA4B0D5}">
      <dgm:prSet/>
      <dgm:spPr/>
      <dgm:t>
        <a:bodyPr/>
        <a:lstStyle/>
        <a:p>
          <a:endParaRPr lang="en-CA"/>
        </a:p>
      </dgm:t>
    </dgm:pt>
    <dgm:pt modelId="{3085E870-8648-44D8-BEAB-92F611D1E02E}">
      <dgm:prSet/>
      <dgm:spPr/>
      <dgm:t>
        <a:bodyPr/>
        <a:lstStyle/>
        <a:p>
          <a:r>
            <a:rPr lang="en-CA" dirty="0"/>
            <a:t>Applied Research &amp; Student Engagement</a:t>
          </a:r>
        </a:p>
      </dgm:t>
    </dgm:pt>
    <dgm:pt modelId="{B191CF77-468F-4538-A90D-7611888D9167}" type="parTrans" cxnId="{3218CC6E-4A90-4B4F-AFB1-4181304C6F7D}">
      <dgm:prSet/>
      <dgm:spPr/>
      <dgm:t>
        <a:bodyPr/>
        <a:lstStyle/>
        <a:p>
          <a:endParaRPr lang="en-CA"/>
        </a:p>
      </dgm:t>
    </dgm:pt>
    <dgm:pt modelId="{182518A0-0D77-40F2-AC1A-E48BAB258DD8}" type="sibTrans" cxnId="{3218CC6E-4A90-4B4F-AFB1-4181304C6F7D}">
      <dgm:prSet/>
      <dgm:spPr/>
      <dgm:t>
        <a:bodyPr/>
        <a:lstStyle/>
        <a:p>
          <a:endParaRPr lang="en-CA"/>
        </a:p>
      </dgm:t>
    </dgm:pt>
    <dgm:pt modelId="{FA8201A5-F3E3-45DA-B5EB-6DE64B726614}" type="pres">
      <dgm:prSet presAssocID="{72D847DA-F71C-4FD9-B97B-20FCD065C121}" presName="Name0" presStyleCnt="0">
        <dgm:presLayoutVars>
          <dgm:dir/>
          <dgm:resizeHandles val="exact"/>
        </dgm:presLayoutVars>
      </dgm:prSet>
      <dgm:spPr/>
      <dgm:t>
        <a:bodyPr/>
        <a:lstStyle/>
        <a:p>
          <a:endParaRPr lang="en-US"/>
        </a:p>
      </dgm:t>
    </dgm:pt>
    <dgm:pt modelId="{D2E71D32-9C58-44F7-BF7F-C7C5DA8CA681}" type="pres">
      <dgm:prSet presAssocID="{F3B6BBCA-F45C-4EC0-BD20-45AB073B7D8A}" presName="parTxOnly" presStyleLbl="node1" presStyleIdx="0" presStyleCnt="4">
        <dgm:presLayoutVars>
          <dgm:bulletEnabled val="1"/>
        </dgm:presLayoutVars>
      </dgm:prSet>
      <dgm:spPr/>
      <dgm:t>
        <a:bodyPr/>
        <a:lstStyle/>
        <a:p>
          <a:endParaRPr lang="en-US"/>
        </a:p>
      </dgm:t>
    </dgm:pt>
    <dgm:pt modelId="{F84CF47A-7A01-4B5B-8AB6-8502CE951933}" type="pres">
      <dgm:prSet presAssocID="{30736F45-A637-4EAE-9BAA-5EE4CF85F2D2}" presName="parSpace" presStyleCnt="0"/>
      <dgm:spPr/>
    </dgm:pt>
    <dgm:pt modelId="{36565557-9505-47DA-8AC8-6A6D8450105C}" type="pres">
      <dgm:prSet presAssocID="{3085E870-8648-44D8-BEAB-92F611D1E02E}" presName="parTxOnly" presStyleLbl="node1" presStyleIdx="1" presStyleCnt="4">
        <dgm:presLayoutVars>
          <dgm:bulletEnabled val="1"/>
        </dgm:presLayoutVars>
      </dgm:prSet>
      <dgm:spPr/>
      <dgm:t>
        <a:bodyPr/>
        <a:lstStyle/>
        <a:p>
          <a:endParaRPr lang="en-US"/>
        </a:p>
      </dgm:t>
    </dgm:pt>
    <dgm:pt modelId="{EAF11A4D-C10D-45F1-8AC6-FEB41E153CC4}" type="pres">
      <dgm:prSet presAssocID="{182518A0-0D77-40F2-AC1A-E48BAB258DD8}" presName="parSpace" presStyleCnt="0"/>
      <dgm:spPr/>
    </dgm:pt>
    <dgm:pt modelId="{30522BB7-D57A-4FA6-8FF4-C2A95A10C687}" type="pres">
      <dgm:prSet presAssocID="{4F61CB6F-6E8C-42BE-B698-E8AE0915B3A7}" presName="parTxOnly" presStyleLbl="node1" presStyleIdx="2" presStyleCnt="4">
        <dgm:presLayoutVars>
          <dgm:bulletEnabled val="1"/>
        </dgm:presLayoutVars>
      </dgm:prSet>
      <dgm:spPr/>
      <dgm:t>
        <a:bodyPr/>
        <a:lstStyle/>
        <a:p>
          <a:endParaRPr lang="en-US"/>
        </a:p>
      </dgm:t>
    </dgm:pt>
    <dgm:pt modelId="{665048CE-FF62-4B28-AF1D-E2C154ADC634}" type="pres">
      <dgm:prSet presAssocID="{6887D2D3-966B-4E3D-AD77-435DBC7D6B52}" presName="parSpace" presStyleCnt="0"/>
      <dgm:spPr/>
    </dgm:pt>
    <dgm:pt modelId="{5D40426C-5459-472E-BD91-6D3862E164D4}" type="pres">
      <dgm:prSet presAssocID="{8972AC3C-B0AC-4108-868A-6A9F845FA901}" presName="parTxOnly" presStyleLbl="node1" presStyleIdx="3" presStyleCnt="4">
        <dgm:presLayoutVars>
          <dgm:bulletEnabled val="1"/>
        </dgm:presLayoutVars>
      </dgm:prSet>
      <dgm:spPr/>
      <dgm:t>
        <a:bodyPr/>
        <a:lstStyle/>
        <a:p>
          <a:endParaRPr lang="en-US"/>
        </a:p>
      </dgm:t>
    </dgm:pt>
  </dgm:ptLst>
  <dgm:cxnLst>
    <dgm:cxn modelId="{4C6B34BD-EA2F-4554-B18C-C4A6640017B8}" type="presOf" srcId="{8972AC3C-B0AC-4108-868A-6A9F845FA901}" destId="{5D40426C-5459-472E-BD91-6D3862E164D4}" srcOrd="0" destOrd="0" presId="urn:microsoft.com/office/officeart/2005/8/layout/hChevron3"/>
    <dgm:cxn modelId="{4A19D688-2E13-4352-B87B-0B85CA6F6A0A}" type="presOf" srcId="{72D847DA-F71C-4FD9-B97B-20FCD065C121}" destId="{FA8201A5-F3E3-45DA-B5EB-6DE64B726614}" srcOrd="0" destOrd="0" presId="urn:microsoft.com/office/officeart/2005/8/layout/hChevron3"/>
    <dgm:cxn modelId="{54CC0997-622C-4105-9AC2-CC571AA4B0D5}" srcId="{72D847DA-F71C-4FD9-B97B-20FCD065C121}" destId="{8972AC3C-B0AC-4108-868A-6A9F845FA901}" srcOrd="3" destOrd="0" parTransId="{7E41C8FB-D5B5-493A-A4C2-713039AF0E26}" sibTransId="{8273298F-8623-4E21-B4DE-6425A01B5DAD}"/>
    <dgm:cxn modelId="{F2DB3539-8BD2-4CE5-A4E4-2532A42BAD8C}" type="presOf" srcId="{4F61CB6F-6E8C-42BE-B698-E8AE0915B3A7}" destId="{30522BB7-D57A-4FA6-8FF4-C2A95A10C687}" srcOrd="0" destOrd="0" presId="urn:microsoft.com/office/officeart/2005/8/layout/hChevron3"/>
    <dgm:cxn modelId="{55AED693-C30F-4B0B-88F1-AB32BEF3ACEB}" type="presOf" srcId="{3085E870-8648-44D8-BEAB-92F611D1E02E}" destId="{36565557-9505-47DA-8AC8-6A6D8450105C}" srcOrd="0" destOrd="0" presId="urn:microsoft.com/office/officeart/2005/8/layout/hChevron3"/>
    <dgm:cxn modelId="{3218CC6E-4A90-4B4F-AFB1-4181304C6F7D}" srcId="{72D847DA-F71C-4FD9-B97B-20FCD065C121}" destId="{3085E870-8648-44D8-BEAB-92F611D1E02E}" srcOrd="1" destOrd="0" parTransId="{B191CF77-468F-4538-A90D-7611888D9167}" sibTransId="{182518A0-0D77-40F2-AC1A-E48BAB258DD8}"/>
    <dgm:cxn modelId="{F872677E-EA56-46FB-AF3E-F1CB61EA4BA5}" type="presOf" srcId="{F3B6BBCA-F45C-4EC0-BD20-45AB073B7D8A}" destId="{D2E71D32-9C58-44F7-BF7F-C7C5DA8CA681}" srcOrd="0" destOrd="0" presId="urn:microsoft.com/office/officeart/2005/8/layout/hChevron3"/>
    <dgm:cxn modelId="{8DACAD40-990D-40DF-A766-C91CE6031726}" srcId="{72D847DA-F71C-4FD9-B97B-20FCD065C121}" destId="{F3B6BBCA-F45C-4EC0-BD20-45AB073B7D8A}" srcOrd="0" destOrd="0" parTransId="{985DBA66-E061-4190-BE45-D5B3D02F926E}" sibTransId="{30736F45-A637-4EAE-9BAA-5EE4CF85F2D2}"/>
    <dgm:cxn modelId="{57938CF3-B6A7-4233-B655-4B9ED3CA9E9E}" srcId="{72D847DA-F71C-4FD9-B97B-20FCD065C121}" destId="{4F61CB6F-6E8C-42BE-B698-E8AE0915B3A7}" srcOrd="2" destOrd="0" parTransId="{2E7F0356-ECB8-431E-804B-E2A9B00A81DD}" sibTransId="{6887D2D3-966B-4E3D-AD77-435DBC7D6B52}"/>
    <dgm:cxn modelId="{AD853C08-4C36-464B-9B7C-6E9BB88FE758}" type="presParOf" srcId="{FA8201A5-F3E3-45DA-B5EB-6DE64B726614}" destId="{D2E71D32-9C58-44F7-BF7F-C7C5DA8CA681}" srcOrd="0" destOrd="0" presId="urn:microsoft.com/office/officeart/2005/8/layout/hChevron3"/>
    <dgm:cxn modelId="{214D85D3-2509-464B-B5D2-AD3F4520CBDE}" type="presParOf" srcId="{FA8201A5-F3E3-45DA-B5EB-6DE64B726614}" destId="{F84CF47A-7A01-4B5B-8AB6-8502CE951933}" srcOrd="1" destOrd="0" presId="urn:microsoft.com/office/officeart/2005/8/layout/hChevron3"/>
    <dgm:cxn modelId="{219AD42E-BFDA-4069-A981-D7EBC068CA15}" type="presParOf" srcId="{FA8201A5-F3E3-45DA-B5EB-6DE64B726614}" destId="{36565557-9505-47DA-8AC8-6A6D8450105C}" srcOrd="2" destOrd="0" presId="urn:microsoft.com/office/officeart/2005/8/layout/hChevron3"/>
    <dgm:cxn modelId="{4DC49255-E127-42AE-B56E-35D8A3A65636}" type="presParOf" srcId="{FA8201A5-F3E3-45DA-B5EB-6DE64B726614}" destId="{EAF11A4D-C10D-45F1-8AC6-FEB41E153CC4}" srcOrd="3" destOrd="0" presId="urn:microsoft.com/office/officeart/2005/8/layout/hChevron3"/>
    <dgm:cxn modelId="{F888C647-E76B-4C5D-A1A6-FF9C581D4B36}" type="presParOf" srcId="{FA8201A5-F3E3-45DA-B5EB-6DE64B726614}" destId="{30522BB7-D57A-4FA6-8FF4-C2A95A10C687}" srcOrd="4" destOrd="0" presId="urn:microsoft.com/office/officeart/2005/8/layout/hChevron3"/>
    <dgm:cxn modelId="{4CF410D8-2C8D-435C-B66D-FB004CE680C0}" type="presParOf" srcId="{FA8201A5-F3E3-45DA-B5EB-6DE64B726614}" destId="{665048CE-FF62-4B28-AF1D-E2C154ADC634}" srcOrd="5" destOrd="0" presId="urn:microsoft.com/office/officeart/2005/8/layout/hChevron3"/>
    <dgm:cxn modelId="{3015AAB5-E9F5-4ABD-857E-4EE48975AA84}" type="presParOf" srcId="{FA8201A5-F3E3-45DA-B5EB-6DE64B726614}" destId="{5D40426C-5459-472E-BD91-6D3862E164D4}"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1D32-9C58-44F7-BF7F-C7C5DA8CA681}">
      <dsp:nvSpPr>
        <dsp:cNvPr id="0" name=""/>
        <dsp:cNvSpPr/>
      </dsp:nvSpPr>
      <dsp:spPr>
        <a:xfrm>
          <a:off x="2678" y="657569"/>
          <a:ext cx="2687835" cy="1075134"/>
        </a:xfrm>
        <a:prstGeom prst="homePlat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CA" sz="2300" kern="1200" dirty="0"/>
            <a:t>Planning </a:t>
          </a:r>
        </a:p>
      </dsp:txBody>
      <dsp:txXfrm>
        <a:off x="2678" y="657569"/>
        <a:ext cx="2419052" cy="1075134"/>
      </dsp:txXfrm>
    </dsp:sp>
    <dsp:sp modelId="{36565557-9505-47DA-8AC8-6A6D8450105C}">
      <dsp:nvSpPr>
        <dsp:cNvPr id="0" name=""/>
        <dsp:cNvSpPr/>
      </dsp:nvSpPr>
      <dsp:spPr>
        <a:xfrm>
          <a:off x="2152947" y="657569"/>
          <a:ext cx="2687835" cy="1075134"/>
        </a:xfrm>
        <a:prstGeom prst="chevron">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CA" sz="2300" kern="1200" dirty="0"/>
            <a:t>Behavioural Initiatives</a:t>
          </a:r>
        </a:p>
      </dsp:txBody>
      <dsp:txXfrm>
        <a:off x="2690514" y="657569"/>
        <a:ext cx="1612701" cy="1075134"/>
      </dsp:txXfrm>
    </dsp:sp>
    <dsp:sp modelId="{30522BB7-D57A-4FA6-8FF4-C2A95A10C687}">
      <dsp:nvSpPr>
        <dsp:cNvPr id="0" name=""/>
        <dsp:cNvSpPr/>
      </dsp:nvSpPr>
      <dsp:spPr>
        <a:xfrm>
          <a:off x="4303216" y="657569"/>
          <a:ext cx="2687835" cy="1075134"/>
        </a:xfrm>
        <a:prstGeom prst="chevron">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CA" sz="2300" kern="1200" dirty="0"/>
            <a:t>Monitoring &amp; Reporting</a:t>
          </a:r>
        </a:p>
      </dsp:txBody>
      <dsp:txXfrm>
        <a:off x="4840783" y="657569"/>
        <a:ext cx="1612701" cy="1075134"/>
      </dsp:txXfrm>
    </dsp:sp>
    <dsp:sp modelId="{5D40426C-5459-472E-BD91-6D3862E164D4}">
      <dsp:nvSpPr>
        <dsp:cNvPr id="0" name=""/>
        <dsp:cNvSpPr/>
      </dsp:nvSpPr>
      <dsp:spPr>
        <a:xfrm>
          <a:off x="6453485" y="657569"/>
          <a:ext cx="2687835" cy="1075134"/>
        </a:xfrm>
        <a:prstGeom prst="chevron">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CA" sz="2300" kern="1200" dirty="0"/>
            <a:t>Projects</a:t>
          </a:r>
        </a:p>
      </dsp:txBody>
      <dsp:txXfrm>
        <a:off x="6991052" y="657569"/>
        <a:ext cx="1612701" cy="1075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1D32-9C58-44F7-BF7F-C7C5DA8CA681}">
      <dsp:nvSpPr>
        <dsp:cNvPr id="0" name=""/>
        <dsp:cNvSpPr/>
      </dsp:nvSpPr>
      <dsp:spPr>
        <a:xfrm>
          <a:off x="2678" y="657569"/>
          <a:ext cx="2687835" cy="1075134"/>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CA" sz="1500" kern="1200" dirty="0"/>
            <a:t>Gov., Community and Campus Partnerships</a:t>
          </a:r>
        </a:p>
      </dsp:txBody>
      <dsp:txXfrm>
        <a:off x="2678" y="657569"/>
        <a:ext cx="2419052" cy="1075134"/>
      </dsp:txXfrm>
    </dsp:sp>
    <dsp:sp modelId="{36565557-9505-47DA-8AC8-6A6D8450105C}">
      <dsp:nvSpPr>
        <dsp:cNvPr id="0" name=""/>
        <dsp:cNvSpPr/>
      </dsp:nvSpPr>
      <dsp:spPr>
        <a:xfrm>
          <a:off x="2152947" y="657569"/>
          <a:ext cx="2687835" cy="1075134"/>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CA" sz="1500" kern="1200" dirty="0"/>
            <a:t>Applied Research &amp; Student Engagement</a:t>
          </a:r>
        </a:p>
      </dsp:txBody>
      <dsp:txXfrm>
        <a:off x="2690514" y="657569"/>
        <a:ext cx="1612701" cy="1075134"/>
      </dsp:txXfrm>
    </dsp:sp>
    <dsp:sp modelId="{30522BB7-D57A-4FA6-8FF4-C2A95A10C687}">
      <dsp:nvSpPr>
        <dsp:cNvPr id="0" name=""/>
        <dsp:cNvSpPr/>
      </dsp:nvSpPr>
      <dsp:spPr>
        <a:xfrm>
          <a:off x="4303216" y="657569"/>
          <a:ext cx="2687835" cy="1075134"/>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CA" sz="1500" kern="1200" dirty="0"/>
            <a:t>Creating Organizational Systems/Standards</a:t>
          </a:r>
        </a:p>
      </dsp:txBody>
      <dsp:txXfrm>
        <a:off x="4840783" y="657569"/>
        <a:ext cx="1612701" cy="1075134"/>
      </dsp:txXfrm>
    </dsp:sp>
    <dsp:sp modelId="{5D40426C-5459-472E-BD91-6D3862E164D4}">
      <dsp:nvSpPr>
        <dsp:cNvPr id="0" name=""/>
        <dsp:cNvSpPr/>
      </dsp:nvSpPr>
      <dsp:spPr>
        <a:xfrm>
          <a:off x="6453485" y="657569"/>
          <a:ext cx="2687835" cy="1075134"/>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CA" sz="1500" kern="1200" dirty="0"/>
            <a:t>Green project developer approach</a:t>
          </a:r>
        </a:p>
      </dsp:txBody>
      <dsp:txXfrm>
        <a:off x="6991052" y="657569"/>
        <a:ext cx="1612701" cy="10751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a:extLst xmlns:a="http://schemas.openxmlformats.org/drawingml/2006/main">
            <a:ext uri="{FF2B5EF4-FFF2-40B4-BE49-F238E27FC236}">
              <a16:creationId xmlns:a16="http://schemas.microsoft.com/office/drawing/2014/main" id="{6D06FD31-269D-457F-A77B-4528C05DD5E9}"/>
            </a:ext>
          </a:extLst>
        </cdr:cNvPr>
        <cdr:cNvPicPr/>
      </cdr:nvPicPr>
      <cdr:blipFill rotWithShape="1">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t="12154"/>
        <a:stretch xmlns:a="http://schemas.openxmlformats.org/drawingml/2006/main"/>
      </cdr:blipFill>
      <cdr:spPr bwMode="auto">
        <a:xfrm xmlns:a="http://schemas.openxmlformats.org/drawingml/2006/main">
          <a:off x="50800" y="50800"/>
          <a:ext cx="5943600" cy="4956810"/>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5/23/2018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5/23/2018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542925"/>
            <a:ext cx="6194425" cy="34861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Ontario climate change action plan is the plan Ontario developed to move the province to a low carbon economy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Major pieces Cap &amp; Trade; Green energy Bank both designed to spur research and innovation in Ontario to reduce the dependency on  carbon.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Carbon reduction targets over the next 30 years to move Ontario to a low-carbon economy  by setting and reducing caps on carbon emissions for Ontario</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19056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a:p>
            <a:pPr marL="349415" indent="-349415">
              <a:buAutoNum type="arabicParenR"/>
            </a:pPr>
            <a:r>
              <a:rPr lang="en-US" sz="1400" dirty="0">
                <a:latin typeface="Arial" panose="020B0604020202020204" pitchFamily="34" charset="0"/>
                <a:cs typeface="Arial" panose="020B0604020202020204" pitchFamily="34" charset="0"/>
              </a:rPr>
              <a:t>Cap &amp; Trade – is the mechanism for putting a price on carbon and charging those the emit Greenhouse Gases</a:t>
            </a:r>
          </a:p>
          <a:p>
            <a:pPr marL="815302" lvl="1" indent="-349415">
              <a:buAutoNum type="arabicParenR"/>
            </a:pPr>
            <a:r>
              <a:rPr lang="en-US" sz="1400" dirty="0">
                <a:latin typeface="Arial" panose="020B0604020202020204" pitchFamily="34" charset="0"/>
                <a:cs typeface="Arial" panose="020B0604020202020204" pitchFamily="34" charset="0"/>
              </a:rPr>
              <a:t>Funds collected from carbon auctions must be used for projects designed to reduce GHG</a:t>
            </a:r>
          </a:p>
          <a:p>
            <a:pPr marL="815302" lvl="1" indent="-349415">
              <a:buAutoNum type="arabicParenR"/>
            </a:pPr>
            <a:r>
              <a:rPr lang="en-US" sz="1400" dirty="0">
                <a:latin typeface="Arial" panose="020B0604020202020204" pitchFamily="34" charset="0"/>
                <a:cs typeface="Arial" panose="020B0604020202020204" pitchFamily="34" charset="0"/>
              </a:rPr>
              <a:t>Rules stop carbon leakage by taxing goods brought in from economies that do not have a cost on carbon</a:t>
            </a:r>
          </a:p>
          <a:p>
            <a:pPr marL="815302" lvl="1" indent="-349415">
              <a:buAutoNum type="arabicParenR"/>
            </a:pPr>
            <a:r>
              <a:rPr lang="en-US" sz="1400" dirty="0">
                <a:latin typeface="Arial" panose="020B0604020202020204" pitchFamily="34" charset="0"/>
                <a:cs typeface="Arial" panose="020B0604020202020204" pitchFamily="34" charset="0"/>
              </a:rPr>
              <a:t>Almost all areas of the economy are impacted 85 to 90%</a:t>
            </a:r>
          </a:p>
          <a:p>
            <a:pPr marL="815302" lvl="1" indent="-349415">
              <a:buAutoNum type="arabicParenR"/>
            </a:pPr>
            <a:r>
              <a:rPr lang="en-US" sz="1400" dirty="0">
                <a:latin typeface="Arial" panose="020B0604020202020204" pitchFamily="34" charset="0"/>
                <a:cs typeface="Arial" panose="020B0604020202020204" pitchFamily="34" charset="0"/>
              </a:rPr>
              <a:t>Free allowance provided to allow companies and institutions to adjust to the cost of carbon</a:t>
            </a:r>
          </a:p>
          <a:p>
            <a:pPr marL="815302" lvl="1" indent="-349415">
              <a:buAutoNum type="arabicParenR"/>
            </a:pPr>
            <a:r>
              <a:rPr lang="en-US" sz="1400" dirty="0">
                <a:latin typeface="Arial" panose="020B0604020202020204" pitchFamily="34" charset="0"/>
                <a:cs typeface="Arial" panose="020B0604020202020204" pitchFamily="34" charset="0"/>
              </a:rPr>
              <a:t>Three type of participants created </a:t>
            </a:r>
          </a:p>
          <a:p>
            <a:pPr marL="1281189" lvl="2" indent="-349415">
              <a:buAutoNum type="arabicParenR"/>
            </a:pPr>
            <a:r>
              <a:rPr lang="en-US" sz="1400" dirty="0">
                <a:latin typeface="Arial" panose="020B0604020202020204" pitchFamily="34" charset="0"/>
                <a:cs typeface="Arial" panose="020B0604020202020204" pitchFamily="34" charset="0"/>
              </a:rPr>
              <a:t>Above 25,000 </a:t>
            </a:r>
            <a:r>
              <a:rPr lang="en-US" sz="1400" dirty="0" err="1">
                <a:latin typeface="Arial" panose="020B0604020202020204" pitchFamily="34" charset="0"/>
                <a:cs typeface="Arial" panose="020B0604020202020204" pitchFamily="34" charset="0"/>
              </a:rPr>
              <a:t>tonnes</a:t>
            </a:r>
            <a:r>
              <a:rPr lang="en-US" sz="1400" dirty="0">
                <a:latin typeface="Arial" panose="020B0604020202020204" pitchFamily="34" charset="0"/>
                <a:cs typeface="Arial" panose="020B0604020202020204" pitchFamily="34" charset="0"/>
              </a:rPr>
              <a:t> are mandatory and must administer their own GHG emissions</a:t>
            </a:r>
          </a:p>
          <a:p>
            <a:pPr marL="1281189" lvl="2" indent="-349415">
              <a:buAutoNum type="arabicParenR"/>
            </a:pPr>
            <a:r>
              <a:rPr lang="en-US" sz="1400" dirty="0">
                <a:latin typeface="Arial" panose="020B0604020202020204" pitchFamily="34" charset="0"/>
                <a:cs typeface="Arial" panose="020B0604020202020204" pitchFamily="34" charset="0"/>
              </a:rPr>
              <a:t>Those between 10,000 and 25,000 </a:t>
            </a:r>
            <a:r>
              <a:rPr lang="en-US" sz="1400" dirty="0" err="1">
                <a:latin typeface="Arial" panose="020B0604020202020204" pitchFamily="34" charset="0"/>
                <a:cs typeface="Arial" panose="020B0604020202020204" pitchFamily="34" charset="0"/>
              </a:rPr>
              <a:t>tonnes</a:t>
            </a:r>
            <a:r>
              <a:rPr lang="en-US" sz="1400" dirty="0">
                <a:latin typeface="Arial" panose="020B0604020202020204" pitchFamily="34" charset="0"/>
                <a:cs typeface="Arial" panose="020B0604020202020204" pitchFamily="34" charset="0"/>
              </a:rPr>
              <a:t> can opt in but must report yearly emissions.</a:t>
            </a:r>
          </a:p>
          <a:p>
            <a:pPr marL="1281189" lvl="2" indent="-349415">
              <a:buAutoNum type="arabicParenR"/>
            </a:pPr>
            <a:r>
              <a:rPr lang="en-US" sz="1400" dirty="0">
                <a:latin typeface="Arial" panose="020B0604020202020204" pitchFamily="34" charset="0"/>
                <a:cs typeface="Arial" panose="020B0604020202020204" pitchFamily="34" charset="0"/>
              </a:rPr>
              <a:t>Those under 10,000 </a:t>
            </a:r>
            <a:r>
              <a:rPr lang="en-US" sz="1400" dirty="0" err="1">
                <a:latin typeface="Arial" panose="020B0604020202020204" pitchFamily="34" charset="0"/>
                <a:cs typeface="Arial" panose="020B0604020202020204" pitchFamily="34" charset="0"/>
              </a:rPr>
              <a:t>tonnes</a:t>
            </a:r>
            <a:r>
              <a:rPr lang="en-US" sz="1400" dirty="0">
                <a:latin typeface="Arial" panose="020B0604020202020204" pitchFamily="34" charset="0"/>
                <a:cs typeface="Arial" panose="020B0604020202020204" pitchFamily="34" charset="0"/>
              </a:rPr>
              <a:t> their emissions will be administered by the distributors</a:t>
            </a:r>
          </a:p>
          <a:p>
            <a:pPr marL="815302" lvl="1" indent="-349415">
              <a:buAutoNum type="arabicParenR"/>
            </a:pPr>
            <a:r>
              <a:rPr lang="en-US" sz="1400" dirty="0">
                <a:latin typeface="Arial" panose="020B0604020202020204" pitchFamily="34" charset="0"/>
                <a:cs typeface="Arial" panose="020B0604020202020204" pitchFamily="34" charset="0"/>
              </a:rPr>
              <a:t>Linkage with Quebec and California will provide a secondary market and help keep carbon prices low</a:t>
            </a:r>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414121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Ontario’s college and university sector has been actively reducing GHG for years with some institutions moving to hot water heating years ago.</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sector has 7 Universities who are mandatory participants; 4 Universities who are voluntary participants and the remaining </a:t>
            </a:r>
          </a:p>
          <a:p>
            <a:r>
              <a:rPr lang="en-US" sz="1400" dirty="0">
                <a:latin typeface="Arial" panose="020B0604020202020204" pitchFamily="34" charset="0"/>
                <a:cs typeface="Arial" panose="020B0604020202020204" pitchFamily="34" charset="0"/>
              </a:rPr>
              <a:t>Universities and all of the colleges are non-participants.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382769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pPr>
            <a:r>
              <a:rPr lang="en-US" sz="2000" dirty="0">
                <a:latin typeface="Arial" panose="020B0604020202020204" pitchFamily="34" charset="0"/>
                <a:cs typeface="Arial" panose="020B0604020202020204" pitchFamily="34" charset="0"/>
              </a:rPr>
              <a:t>Free allowances</a:t>
            </a:r>
          </a:p>
          <a:p>
            <a:pPr lvl="1">
              <a:lnSpc>
                <a:spcPct val="110000"/>
              </a:lnSpc>
            </a:pPr>
            <a:r>
              <a:rPr lang="en-US" sz="2000" dirty="0">
                <a:latin typeface="Arial" panose="020B0604020202020204" pitchFamily="34" charset="0"/>
                <a:cs typeface="Arial" panose="020B0604020202020204" pitchFamily="34" charset="0"/>
              </a:rPr>
              <a:t>- Higher Ed sector received free allowance with no cap decline for the first 4 year reporting period</a:t>
            </a:r>
          </a:p>
          <a:p>
            <a:pPr lvl="1">
              <a:lnSpc>
                <a:spcPct val="110000"/>
              </a:lnSpc>
            </a:pPr>
            <a:r>
              <a:rPr lang="en-US" sz="2000" dirty="0">
                <a:latin typeface="Arial" panose="020B0604020202020204" pitchFamily="34" charset="0"/>
                <a:cs typeface="Arial" panose="020B0604020202020204" pitchFamily="34" charset="0"/>
              </a:rPr>
              <a:t>- Non-participants received the </a:t>
            </a:r>
            <a:r>
              <a:rPr lang="en-US" sz="2000" dirty="0" err="1">
                <a:latin typeface="Arial" panose="020B0604020202020204" pitchFamily="34" charset="0"/>
                <a:cs typeface="Arial" panose="020B0604020202020204" pitchFamily="34" charset="0"/>
              </a:rPr>
              <a:t>equilent</a:t>
            </a:r>
            <a:r>
              <a:rPr lang="en-US" sz="2000" dirty="0">
                <a:latin typeface="Arial" panose="020B0604020202020204" pitchFamily="34" charset="0"/>
                <a:cs typeface="Arial" panose="020B0604020202020204" pitchFamily="34" charset="0"/>
              </a:rPr>
              <a:t> of  $18 per ton of GHG based on their 2015 GHG emissions</a:t>
            </a:r>
          </a:p>
          <a:p>
            <a:pPr lvl="2">
              <a:lnSpc>
                <a:spcPct val="110000"/>
              </a:lnSpc>
            </a:pPr>
            <a:r>
              <a:rPr lang="en-US" sz="1600" dirty="0">
                <a:latin typeface="Arial" panose="020B0604020202020204" pitchFamily="34" charset="0"/>
                <a:cs typeface="Arial" panose="020B0604020202020204" pitchFamily="34" charset="0"/>
              </a:rPr>
              <a:t>$22 M Universities</a:t>
            </a:r>
          </a:p>
          <a:p>
            <a:pPr lvl="2">
              <a:lnSpc>
                <a:spcPct val="110000"/>
              </a:lnSpc>
            </a:pPr>
            <a:r>
              <a:rPr lang="en-US" sz="1600" dirty="0">
                <a:latin typeface="Arial" panose="020B0604020202020204" pitchFamily="34" charset="0"/>
                <a:cs typeface="Arial" panose="020B0604020202020204" pitchFamily="34" charset="0"/>
              </a:rPr>
              <a:t>$67 M Colleges</a:t>
            </a:r>
          </a:p>
          <a:p>
            <a:pPr lvl="1">
              <a:lnSpc>
                <a:spcPct val="110000"/>
              </a:lnSpc>
            </a:pPr>
            <a:r>
              <a:rPr lang="en-US" sz="2000" dirty="0">
                <a:latin typeface="Arial" panose="020B0604020202020204" pitchFamily="34" charset="0"/>
                <a:cs typeface="Arial" panose="020B0604020202020204" pitchFamily="34" charset="0"/>
              </a:rPr>
              <a:t>Innovation competition:</a:t>
            </a:r>
          </a:p>
          <a:p>
            <a:pPr lvl="2">
              <a:lnSpc>
                <a:spcPct val="110000"/>
              </a:lnSpc>
            </a:pPr>
            <a:r>
              <a:rPr lang="en-US" sz="1600" dirty="0">
                <a:latin typeface="Arial" panose="020B0604020202020204" pitchFamily="34" charset="0"/>
                <a:cs typeface="Arial" panose="020B0604020202020204" pitchFamily="34" charset="0"/>
              </a:rPr>
              <a:t>$78 M Universities</a:t>
            </a:r>
          </a:p>
          <a:p>
            <a:pPr lvl="2">
              <a:lnSpc>
                <a:spcPct val="110000"/>
              </a:lnSpc>
            </a:pPr>
            <a:r>
              <a:rPr lang="en-US" sz="1600" dirty="0">
                <a:latin typeface="Arial" panose="020B0604020202020204" pitchFamily="34" charset="0"/>
                <a:cs typeface="Arial" panose="020B0604020202020204" pitchFamily="34" charset="0"/>
              </a:rPr>
              <a:t>$33 M Colleges</a:t>
            </a:r>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404302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Grant Funding</a:t>
            </a:r>
          </a:p>
          <a:p>
            <a:pPr marL="291179" indent="-291179">
              <a:buFontTx/>
              <a:buChar char="-"/>
            </a:pPr>
            <a:r>
              <a:rPr lang="en-US" sz="1400" dirty="0">
                <a:latin typeface="Arial" panose="020B0604020202020204" pitchFamily="34" charset="0"/>
                <a:cs typeface="Arial" panose="020B0604020202020204" pitchFamily="34" charset="0"/>
              </a:rPr>
              <a:t>Time requirement was the biggest hurdle and one we negotiated with the ministry to get 23 months for spending the funds rather then the normal 12 months</a:t>
            </a:r>
          </a:p>
          <a:p>
            <a:pPr marL="291179" indent="-291179">
              <a:buFontTx/>
              <a:buChar char="-"/>
            </a:pPr>
            <a:r>
              <a:rPr lang="en-US" sz="1400" dirty="0">
                <a:latin typeface="Arial" panose="020B0604020202020204" pitchFamily="34" charset="0"/>
                <a:cs typeface="Arial" panose="020B0604020202020204" pitchFamily="34" charset="0"/>
              </a:rPr>
              <a:t>Innovation fund required institutions to compete against each other for funding with Scope 1 GHG reduction being the main focus and the cost of reducing GHG being a close 2</a:t>
            </a:r>
            <a:r>
              <a:rPr lang="en-US" sz="1400" baseline="30000" dirty="0">
                <a:latin typeface="Arial" panose="020B0604020202020204" pitchFamily="34" charset="0"/>
                <a:cs typeface="Arial" panose="020B0604020202020204" pitchFamily="34" charset="0"/>
              </a:rPr>
              <a:t>nd</a:t>
            </a:r>
            <a:endParaRPr lang="en-US" sz="1400" dirty="0">
              <a:latin typeface="Arial" panose="020B0604020202020204" pitchFamily="34" charset="0"/>
              <a:cs typeface="Arial" panose="020B0604020202020204" pitchFamily="34" charset="0"/>
            </a:endParaRPr>
          </a:p>
          <a:p>
            <a:pPr marL="291179" indent="-291179">
              <a:buFontTx/>
              <a:buChar cha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Loan Fund</a:t>
            </a:r>
          </a:p>
          <a:p>
            <a:pPr marL="291179" indent="-291179">
              <a:buFontTx/>
              <a:buChar char="-"/>
            </a:pPr>
            <a:r>
              <a:rPr lang="en-US" sz="1400" dirty="0">
                <a:latin typeface="Arial" panose="020B0604020202020204" pitchFamily="34" charset="0"/>
                <a:cs typeface="Arial" panose="020B0604020202020204" pitchFamily="34" charset="0"/>
              </a:rPr>
              <a:t>This fund is on hold while the Ontario election occurs</a:t>
            </a:r>
          </a:p>
          <a:p>
            <a:pPr marL="291179" indent="-291179">
              <a:buFontTx/>
              <a:buChar char="-"/>
            </a:pPr>
            <a:r>
              <a:rPr lang="en-US" sz="1400" dirty="0">
                <a:latin typeface="Arial" panose="020B0604020202020204" pitchFamily="34" charset="0"/>
                <a:cs typeface="Arial" panose="020B0604020202020204" pitchFamily="34" charset="0"/>
              </a:rPr>
              <a:t>It is designed to reduce GHG scope 1 emissions but has a longer period for completion 30 to 33 months (we hope)</a:t>
            </a:r>
          </a:p>
          <a:p>
            <a:pPr marL="291179" indent="-291179">
              <a:buFontTx/>
              <a:buChar cha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funds are important for the institutions to reduce their GHG scope 1 emissions.</a:t>
            </a:r>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225775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Western is a single campus University located in London Ontario Canada</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Western is just over 10 M gross square feet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Western student population is just over 33,000 FTE; 38,000 FTE including our affiliated colleges.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Western has fourteen (14) residences and apartments capable of housing over 6,000 students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core buildings are serviced by a district heating plant and electrical and water service hubs.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20 of the buildings including most of the residences are stand alone having their own heating/cooling, electrical and water services provided directly from the service provider.</a:t>
            </a:r>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322840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Deep energy retro fits will see the following:</a:t>
            </a:r>
          </a:p>
          <a:p>
            <a:pPr marL="174708" indent="-174708">
              <a:buFontTx/>
              <a:buChar char="-"/>
            </a:pPr>
            <a:r>
              <a:rPr lang="en-US" sz="1400" dirty="0">
                <a:latin typeface="Arial" panose="020B0604020202020204" pitchFamily="34" charset="0"/>
                <a:cs typeface="Arial" panose="020B0604020202020204" pitchFamily="34" charset="0"/>
              </a:rPr>
              <a:t>Heat recovery heat pumps added to the buildings</a:t>
            </a:r>
          </a:p>
          <a:p>
            <a:pPr marL="174708" indent="-174708">
              <a:buFontTx/>
              <a:buChar char="-"/>
            </a:pPr>
            <a:r>
              <a:rPr lang="en-US" sz="1400" dirty="0">
                <a:latin typeface="Arial" panose="020B0604020202020204" pitchFamily="34" charset="0"/>
                <a:cs typeface="Arial" panose="020B0604020202020204" pitchFamily="34" charset="0"/>
              </a:rPr>
              <a:t>New humidifiers (adiabatic, instead of steam)</a:t>
            </a:r>
          </a:p>
          <a:p>
            <a:pPr marL="174708" indent="-174708">
              <a:buFontTx/>
              <a:buChar char="-"/>
            </a:pPr>
            <a:r>
              <a:rPr lang="en-US" sz="1400" dirty="0">
                <a:latin typeface="Arial" panose="020B0604020202020204" pitchFamily="34" charset="0"/>
                <a:cs typeface="Arial" panose="020B0604020202020204" pitchFamily="34" charset="0"/>
              </a:rPr>
              <a:t>Control sequences and air units will be optimized</a:t>
            </a:r>
          </a:p>
          <a:p>
            <a:pPr marL="174708" indent="-174708">
              <a:buFontTx/>
              <a:buChar char="-"/>
            </a:pPr>
            <a:r>
              <a:rPr lang="en-US" sz="1400" dirty="0">
                <a:latin typeface="Arial" panose="020B0604020202020204" pitchFamily="34" charset="0"/>
                <a:cs typeface="Arial" panose="020B0604020202020204" pitchFamily="34" charset="0"/>
              </a:rPr>
              <a:t>LED lighting</a:t>
            </a:r>
          </a:p>
          <a:p>
            <a:pPr marL="174708" indent="-174708">
              <a:buFontTx/>
              <a:buChar cha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Western is moving from Steam heating to low temperature hot water for heating our buildings using our chilled water loop as a thermal loop attached to various sources of heat including geo thermal and solar</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280041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includes</a:t>
            </a:r>
          </a:p>
          <a:p>
            <a:endParaRPr lang="en-US" dirty="0"/>
          </a:p>
          <a:p>
            <a:pPr marL="171450" indent="-171450">
              <a:buFontTx/>
              <a:buChar char="-"/>
            </a:pPr>
            <a:r>
              <a:rPr lang="en-US" dirty="0"/>
              <a:t>2 building deep energy retrofits</a:t>
            </a:r>
          </a:p>
          <a:p>
            <a:pPr marL="171450" indent="-171450">
              <a:buFontTx/>
              <a:buChar char="-"/>
            </a:pPr>
            <a:r>
              <a:rPr lang="en-US" dirty="0"/>
              <a:t>1 CPS optimization</a:t>
            </a:r>
          </a:p>
          <a:p>
            <a:pPr marL="171450" indent="-171450">
              <a:buFontTx/>
              <a:buChar char="-"/>
            </a:pPr>
            <a:r>
              <a:rPr lang="en-US" dirty="0"/>
              <a:t>1 Flue gas recovery unit added</a:t>
            </a:r>
          </a:p>
          <a:p>
            <a:endParaRPr lang="en-US" dirty="0"/>
          </a:p>
          <a:p>
            <a:r>
              <a:rPr lang="en-US" dirty="0"/>
              <a:t>Project will reduce 6,072 tons of GHG or 12% of Western scope 1 GHG emissions</a:t>
            </a:r>
          </a:p>
          <a:p>
            <a:endParaRPr lang="en-US" dirty="0"/>
          </a:p>
          <a:p>
            <a:r>
              <a:rPr lang="en-US" dirty="0"/>
              <a:t>Lighting and Chiller Plant optimization will reduce electricity usage by 2,889.6 MWh per year or 1.8% of Western’s yearly usage</a:t>
            </a:r>
          </a:p>
          <a:p>
            <a:endParaRPr lang="en-US" dirty="0"/>
          </a:p>
          <a:p>
            <a:r>
              <a:rPr lang="en-US" dirty="0"/>
              <a:t>Natural Gas like GHG will be reduced by 12% or 3,172,000 M3 per year</a:t>
            </a:r>
          </a:p>
          <a:p>
            <a:endParaRPr lang="en-US" dirty="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190958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D9712D-992A-4AB1-A5C2-575F75921AA2}"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5169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9859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85703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9403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17216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D9712D-992A-4AB1-A5C2-575F75921AA2}" type="datetimeFigureOut">
              <a:rPr lang="en-US" smtClean="0"/>
              <a:pPr/>
              <a:t>5/23/2018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48657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D9712D-992A-4AB1-A5C2-575F75921AA2}" type="datetimeFigureOut">
              <a:rPr lang="en-US" smtClean="0"/>
              <a:pPr/>
              <a:t>5/23/2018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3636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D9712D-992A-4AB1-A5C2-575F75921AA2}" type="datetimeFigureOut">
              <a:rPr lang="en-US" smtClean="0"/>
              <a:pPr/>
              <a:t>5/23/2018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51562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pPr/>
              <a:t>5/23/2018</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28620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410309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27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9712D-992A-4AB1-A5C2-575F75921AA2}" type="datetimeFigureOut">
              <a:rPr lang="en-US" smtClean="0"/>
              <a:pPr/>
              <a:t>5/23/2018</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7330511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0.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1670" y="1745528"/>
            <a:ext cx="7086600" cy="2286000"/>
          </a:xfrm>
        </p:spPr>
        <p:txBody>
          <a:bodyPr anchor="ctr" anchorCtr="0">
            <a:normAutofit fontScale="90000"/>
          </a:bodyPr>
          <a:lstStyle/>
          <a:p>
            <a:pPr>
              <a:spcAft>
                <a:spcPts val="600"/>
              </a:spcAft>
            </a:pPr>
            <a:r>
              <a:rPr lang="en-US" b="1" dirty="0">
                <a:solidFill>
                  <a:schemeClr val="tx1">
                    <a:lumMod val="75000"/>
                    <a:lumOff val="25000"/>
                  </a:schemeClr>
                </a:solidFill>
                <a:latin typeface="Arial" panose="020B0604020202020204" pitchFamily="34" charset="0"/>
                <a:cs typeface="Arial" panose="020B0604020202020204" pitchFamily="34" charset="0"/>
              </a:rPr>
              <a:t>Operational Perspectives &amp; Priorities</a:t>
            </a:r>
          </a:p>
        </p:txBody>
      </p:sp>
      <p:sp>
        <p:nvSpPr>
          <p:cNvPr id="5" name="Title 1"/>
          <p:cNvSpPr txBox="1">
            <a:spLocks/>
          </p:cNvSpPr>
          <p:nvPr/>
        </p:nvSpPr>
        <p:spPr>
          <a:xfrm>
            <a:off x="0" y="4191000"/>
            <a:ext cx="12188825" cy="2133600"/>
          </a:xfrm>
          <a:prstGeom prst="rect">
            <a:avLst/>
          </a:prstGeom>
        </p:spPr>
        <p:txBody>
          <a:bodyPr vert="horz" lIns="91440" tIns="45720" rIns="91440" bIns="45720" rtlCol="0" anchor="ctr" anchorCtr="0">
            <a:normAutofit/>
          </a:bodyPr>
          <a:lstStyle>
            <a:lvl1pPr algn="ctr" defTabSz="914126" rtl="0" eaLnBrk="1" latinLnBrk="0" hangingPunct="1">
              <a:lnSpc>
                <a:spcPct val="90000"/>
              </a:lnSpc>
              <a:spcBef>
                <a:spcPct val="0"/>
              </a:spcBef>
              <a:buNone/>
              <a:defRPr sz="5998" kern="1200">
                <a:solidFill>
                  <a:schemeClr val="tx1"/>
                </a:solidFill>
                <a:latin typeface="+mj-lt"/>
                <a:ea typeface="+mj-ea"/>
                <a:cs typeface="+mj-cs"/>
              </a:defRPr>
            </a:lvl1pPr>
          </a:lstStyle>
          <a:p>
            <a:pPr>
              <a:spcAft>
                <a:spcPts val="600"/>
              </a:spcAft>
            </a:pPr>
            <a:r>
              <a:rPr lang="en-US" sz="3600" dirty="0">
                <a:solidFill>
                  <a:schemeClr val="tx1">
                    <a:lumMod val="75000"/>
                    <a:lumOff val="25000"/>
                  </a:schemeClr>
                </a:solidFill>
                <a:latin typeface="Arial" panose="020B0604020202020204" pitchFamily="34" charset="0"/>
                <a:cs typeface="Arial" panose="020B0604020202020204" pitchFamily="34" charset="0"/>
              </a:rPr>
              <a:t>Rochelle Owen, Dalhousie University</a:t>
            </a:r>
          </a:p>
          <a:p>
            <a:pPr>
              <a:spcAft>
                <a:spcPts val="600"/>
              </a:spcAft>
            </a:pPr>
            <a:r>
              <a:rPr lang="en-US" sz="3600" dirty="0">
                <a:solidFill>
                  <a:schemeClr val="tx1">
                    <a:lumMod val="75000"/>
                    <a:lumOff val="25000"/>
                  </a:schemeClr>
                </a:solidFill>
                <a:latin typeface="Arial" panose="020B0604020202020204" pitchFamily="34" charset="0"/>
                <a:cs typeface="Arial" panose="020B0604020202020204" pitchFamily="34" charset="0"/>
              </a:rPr>
              <a:t>Paul Martin, University of Western Ontario</a:t>
            </a:r>
          </a:p>
          <a:p>
            <a:pPr>
              <a:spcAft>
                <a:spcPts val="600"/>
              </a:spcAft>
            </a:pPr>
            <a:r>
              <a:rPr lang="en-US" sz="3600" dirty="0">
                <a:solidFill>
                  <a:schemeClr val="tx1">
                    <a:lumMod val="75000"/>
                    <a:lumOff val="25000"/>
                  </a:schemeClr>
                </a:solidFill>
                <a:latin typeface="Arial" panose="020B0604020202020204" pitchFamily="34" charset="0"/>
                <a:cs typeface="Arial" panose="020B0604020202020204" pitchFamily="34" charset="0"/>
              </a:rPr>
              <a:t>Prof. Caroline </a:t>
            </a:r>
            <a:r>
              <a:rPr lang="en-US" sz="3600" dirty="0" err="1">
                <a:solidFill>
                  <a:schemeClr val="tx1">
                    <a:lumMod val="75000"/>
                    <a:lumOff val="25000"/>
                  </a:schemeClr>
                </a:solidFill>
                <a:latin typeface="Arial" panose="020B0604020202020204" pitchFamily="34" charset="0"/>
                <a:cs typeface="Arial" panose="020B0604020202020204" pitchFamily="34" charset="0"/>
              </a:rPr>
              <a:t>Begg</a:t>
            </a:r>
            <a:r>
              <a:rPr lang="en-US" sz="3600" dirty="0">
                <a:solidFill>
                  <a:schemeClr val="tx1">
                    <a:lumMod val="75000"/>
                    <a:lumOff val="25000"/>
                  </a:schemeClr>
                </a:solidFill>
                <a:latin typeface="Arial" panose="020B0604020202020204" pitchFamily="34" charset="0"/>
                <a:cs typeface="Arial" panose="020B0604020202020204" pitchFamily="34" charset="0"/>
              </a:rPr>
              <a:t>, McGill University</a:t>
            </a:r>
          </a:p>
        </p:txBody>
      </p:sp>
      <p:grpSp>
        <p:nvGrpSpPr>
          <p:cNvPr id="11" name="Group 10"/>
          <p:cNvGrpSpPr/>
          <p:nvPr/>
        </p:nvGrpSpPr>
        <p:grpSpPr>
          <a:xfrm>
            <a:off x="9066212" y="228600"/>
            <a:ext cx="2905878" cy="1246522"/>
            <a:chOff x="7999412" y="228600"/>
            <a:chExt cx="2905878" cy="1246522"/>
          </a:xfrm>
        </p:grpSpPr>
        <p:pic>
          <p:nvPicPr>
            <p:cNvPr id="12" name="Picture 11">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3" name="Rectangle 12">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362200"/>
            <a:ext cx="12188825" cy="2286000"/>
          </a:xfrm>
        </p:spPr>
        <p:txBody>
          <a:bodyPr anchor="ctr" anchorCtr="0">
            <a:normAutofit/>
          </a:bodyPr>
          <a:lstStyle/>
          <a:p>
            <a:r>
              <a:rPr lang="en-US" sz="4800" b="1" dirty="0">
                <a:latin typeface="Arial" panose="020B0604020202020204" pitchFamily="34" charset="0"/>
                <a:cs typeface="Arial" panose="020B0604020202020204" pitchFamily="34" charset="0"/>
              </a:rPr>
              <a:t>View from the Director’s Chair</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Carbon pricing, new funding sources, and the mainstreaming of sustainability</a:t>
            </a:r>
          </a:p>
        </p:txBody>
      </p:sp>
      <p:sp>
        <p:nvSpPr>
          <p:cNvPr id="5" name="Title 1"/>
          <p:cNvSpPr txBox="1">
            <a:spLocks/>
          </p:cNvSpPr>
          <p:nvPr/>
        </p:nvSpPr>
        <p:spPr>
          <a:xfrm>
            <a:off x="0" y="4961540"/>
            <a:ext cx="12188825" cy="1054938"/>
          </a:xfrm>
          <a:prstGeom prst="rect">
            <a:avLst/>
          </a:prstGeom>
        </p:spPr>
        <p:txBody>
          <a:bodyPr vert="horz" lIns="91440" tIns="45720" rIns="91440" bIns="45720" rtlCol="0" anchor="ctr" anchorCtr="0">
            <a:normAutofit/>
          </a:bodyPr>
          <a:lstStyle>
            <a:lvl1pPr algn="ctr" defTabSz="914126" rtl="0" eaLnBrk="1" latinLnBrk="0" hangingPunct="1">
              <a:lnSpc>
                <a:spcPct val="90000"/>
              </a:lnSpc>
              <a:spcBef>
                <a:spcPct val="0"/>
              </a:spcBef>
              <a:buNone/>
              <a:defRPr sz="5998" kern="1200">
                <a:solidFill>
                  <a:schemeClr val="tx1"/>
                </a:solidFill>
                <a:latin typeface="+mj-lt"/>
                <a:ea typeface="+mj-ea"/>
                <a:cs typeface="+mj-cs"/>
              </a:defRPr>
            </a:lvl1pPr>
          </a:lstStyle>
          <a:p>
            <a:pPr>
              <a:spcAft>
                <a:spcPts val="600"/>
              </a:spcAft>
            </a:pPr>
            <a:r>
              <a:rPr lang="en-CA" sz="3600" dirty="0">
                <a:solidFill>
                  <a:schemeClr val="tx1">
                    <a:lumMod val="75000"/>
                    <a:lumOff val="25000"/>
                  </a:schemeClr>
                </a:solidFill>
                <a:latin typeface="Arial" panose="020B0604020202020204" pitchFamily="34" charset="0"/>
                <a:cs typeface="Arial" panose="020B0604020202020204" pitchFamily="34" charset="0"/>
              </a:rPr>
              <a:t>Paul Martin, Western University</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9066212" y="228600"/>
            <a:ext cx="2905878" cy="1246522"/>
            <a:chOff x="7999412" y="228600"/>
            <a:chExt cx="2905878" cy="1246522"/>
          </a:xfrm>
        </p:grpSpPr>
        <p:pic>
          <p:nvPicPr>
            <p:cNvPr id="12" name="Picture 11">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3" name="Rectangle 12">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Tree>
    <p:extLst>
      <p:ext uri="{BB962C8B-B14F-4D97-AF65-F5344CB8AC3E}">
        <p14:creationId xmlns:p14="http://schemas.microsoft.com/office/powerpoint/2010/main" val="200461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lnSpcReduction="10000"/>
          </a:bodyPr>
          <a:lstStyle/>
          <a:p>
            <a:pPr>
              <a:lnSpc>
                <a:spcPct val="110000"/>
              </a:lnSpc>
            </a:pPr>
            <a:r>
              <a:rPr lang="en-US" dirty="0">
                <a:latin typeface="Arial" panose="020B0604020202020204" pitchFamily="34" charset="0"/>
                <a:cs typeface="Arial" panose="020B0604020202020204" pitchFamily="34" charset="0"/>
              </a:rPr>
              <a:t>Designed to move Ontario to a low carbon economy</a:t>
            </a:r>
          </a:p>
          <a:p>
            <a:pPr lvl="1">
              <a:lnSpc>
                <a:spcPct val="110000"/>
              </a:lnSpc>
            </a:pPr>
            <a:r>
              <a:rPr lang="en-US" dirty="0">
                <a:latin typeface="Arial" panose="020B0604020202020204" pitchFamily="34" charset="0"/>
                <a:cs typeface="Arial" panose="020B0604020202020204" pitchFamily="34" charset="0"/>
              </a:rPr>
              <a:t>Cap &amp; Trade</a:t>
            </a:r>
          </a:p>
          <a:p>
            <a:pPr lvl="1">
              <a:lnSpc>
                <a:spcPct val="110000"/>
              </a:lnSpc>
            </a:pPr>
            <a:r>
              <a:rPr lang="en-US" dirty="0">
                <a:latin typeface="Arial" panose="020B0604020202020204" pitchFamily="34" charset="0"/>
                <a:cs typeface="Arial" panose="020B0604020202020204" pitchFamily="34" charset="0"/>
              </a:rPr>
              <a:t>Green Energy Bank</a:t>
            </a:r>
          </a:p>
          <a:p>
            <a:pPr lvl="1">
              <a:lnSpc>
                <a:spcPct val="110000"/>
              </a:lnSpc>
            </a:pPr>
            <a:r>
              <a:rPr lang="en-US" dirty="0">
                <a:latin typeface="Arial" panose="020B0604020202020204" pitchFamily="34" charset="0"/>
                <a:cs typeface="Arial" panose="020B0604020202020204" pitchFamily="34" charset="0"/>
              </a:rPr>
              <a:t>Research and Innovation</a:t>
            </a:r>
          </a:p>
          <a:p>
            <a:r>
              <a:rPr lang="en-US" dirty="0">
                <a:latin typeface="Arial" panose="020B0604020202020204" pitchFamily="34" charset="0"/>
                <a:cs typeface="Arial" panose="020B0604020202020204" pitchFamily="34" charset="0"/>
              </a:rPr>
              <a:t>Carbon Reduction based on 1990 level</a:t>
            </a:r>
          </a:p>
          <a:p>
            <a:pPr lvl="1"/>
            <a:r>
              <a:rPr lang="en-US" dirty="0">
                <a:latin typeface="Arial" panose="020B0604020202020204" pitchFamily="34" charset="0"/>
                <a:cs typeface="Arial" panose="020B0604020202020204" pitchFamily="34" charset="0"/>
              </a:rPr>
              <a:t>2020 – 15% reduction </a:t>
            </a:r>
          </a:p>
          <a:p>
            <a:pPr lvl="1"/>
            <a:r>
              <a:rPr lang="en-US" dirty="0">
                <a:latin typeface="Arial" panose="020B0604020202020204" pitchFamily="34" charset="0"/>
                <a:cs typeface="Arial" panose="020B0604020202020204" pitchFamily="34" charset="0"/>
              </a:rPr>
              <a:t>2030 – 37% reduction</a:t>
            </a:r>
          </a:p>
          <a:p>
            <a:pPr lvl="1"/>
            <a:r>
              <a:rPr lang="en-US" dirty="0">
                <a:latin typeface="Arial" panose="020B0604020202020204" pitchFamily="34" charset="0"/>
                <a:cs typeface="Arial" panose="020B0604020202020204" pitchFamily="34" charset="0"/>
              </a:rPr>
              <a:t>2050 – 80% reduction</a:t>
            </a:r>
          </a:p>
          <a:p>
            <a:pPr>
              <a:lnSpc>
                <a:spcPct val="110000"/>
              </a:lnSpc>
            </a:pPr>
            <a:endParaRPr lang="en-US"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Ontario’s Climate Change Action Plan</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3" name="Content Placeholder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008812" y="1825625"/>
            <a:ext cx="3296856" cy="2196286"/>
          </a:xfrm>
        </p:spPr>
      </p:pic>
      <p:pic>
        <p:nvPicPr>
          <p:cNvPr id="12"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6812" y="4387874"/>
            <a:ext cx="5180012" cy="1314211"/>
          </a:xfrm>
          <a:prstGeom prst="rect">
            <a:avLst/>
          </a:prstGeom>
        </p:spPr>
      </p:pic>
    </p:spTree>
    <p:extLst>
      <p:ext uri="{BB962C8B-B14F-4D97-AF65-F5344CB8AC3E}">
        <p14:creationId xmlns:p14="http://schemas.microsoft.com/office/powerpoint/2010/main" val="392237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fontScale="92500" lnSpcReduction="20000"/>
          </a:bodyPr>
          <a:lstStyle/>
          <a:p>
            <a:pPr>
              <a:buFontTx/>
              <a:buChar char="-"/>
            </a:pPr>
            <a:r>
              <a:rPr lang="en-US" dirty="0">
                <a:latin typeface="Arial" panose="020B0604020202020204" pitchFamily="34" charset="0"/>
                <a:cs typeface="Arial" panose="020B0604020202020204" pitchFamily="34" charset="0"/>
              </a:rPr>
              <a:t>Cap &amp; Trade</a:t>
            </a:r>
          </a:p>
          <a:p>
            <a:pPr lvl="1">
              <a:buFontTx/>
              <a:buChar char="-"/>
            </a:pPr>
            <a:r>
              <a:rPr lang="en-US" dirty="0">
                <a:latin typeface="Arial" panose="020B0604020202020204" pitchFamily="34" charset="0"/>
                <a:cs typeface="Arial" panose="020B0604020202020204" pitchFamily="34" charset="0"/>
              </a:rPr>
              <a:t>Auctions to sell allowances</a:t>
            </a:r>
          </a:p>
          <a:p>
            <a:pPr lvl="2">
              <a:buFontTx/>
              <a:buChar char="-"/>
            </a:pPr>
            <a:r>
              <a:rPr lang="en-US" dirty="0">
                <a:latin typeface="Arial" panose="020B0604020202020204" pitchFamily="34" charset="0"/>
                <a:cs typeface="Arial" panose="020B0604020202020204" pitchFamily="34" charset="0"/>
              </a:rPr>
              <a:t>$1.8 to $2.0 Billion</a:t>
            </a:r>
          </a:p>
          <a:p>
            <a:pPr lvl="2">
              <a:buFontTx/>
              <a:buChar char="-"/>
            </a:pPr>
            <a:r>
              <a:rPr lang="en-US" dirty="0">
                <a:latin typeface="Arial" panose="020B0604020202020204" pitchFamily="34" charset="0"/>
                <a:cs typeface="Arial" panose="020B0604020202020204" pitchFamily="34" charset="0"/>
              </a:rPr>
              <a:t>Provide funds to incent GHG reductions</a:t>
            </a:r>
          </a:p>
          <a:p>
            <a:pPr lvl="1">
              <a:buFontTx/>
              <a:buChar char="-"/>
            </a:pPr>
            <a:r>
              <a:rPr lang="en-US" dirty="0">
                <a:latin typeface="Arial" panose="020B0604020202020204" pitchFamily="34" charset="0"/>
                <a:cs typeface="Arial" panose="020B0604020202020204" pitchFamily="34" charset="0"/>
              </a:rPr>
              <a:t>Free Allowances to:</a:t>
            </a:r>
          </a:p>
          <a:p>
            <a:pPr lvl="2">
              <a:buFontTx/>
              <a:buChar char="-"/>
            </a:pPr>
            <a:r>
              <a:rPr lang="en-US" dirty="0">
                <a:latin typeface="Arial" panose="020B0604020202020204" pitchFamily="34" charset="0"/>
                <a:cs typeface="Arial" panose="020B0604020202020204" pitchFamily="34" charset="0"/>
              </a:rPr>
              <a:t>Companies at risk of leaving the province (carbon leakage)</a:t>
            </a:r>
          </a:p>
          <a:p>
            <a:pPr lvl="2">
              <a:buFontTx/>
              <a:buChar char="-"/>
            </a:pPr>
            <a:r>
              <a:rPr lang="en-US" dirty="0">
                <a:latin typeface="Arial" panose="020B0604020202020204" pitchFamily="34" charset="0"/>
                <a:cs typeface="Arial" panose="020B0604020202020204" pitchFamily="34" charset="0"/>
              </a:rPr>
              <a:t>Public institution</a:t>
            </a:r>
          </a:p>
          <a:p>
            <a:pPr marL="457063" lvl="1" indent="0">
              <a:buNone/>
            </a:pPr>
            <a:r>
              <a:rPr lang="en-US" sz="2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Three types of participants:</a:t>
            </a:r>
          </a:p>
          <a:p>
            <a:pPr lvl="2">
              <a:buFontTx/>
              <a:buChar char="-"/>
            </a:pPr>
            <a:r>
              <a:rPr lang="en-US" sz="1900" dirty="0">
                <a:latin typeface="Arial" panose="020B0604020202020204" pitchFamily="34" charset="0"/>
                <a:cs typeface="Arial" panose="020B0604020202020204" pitchFamily="34" charset="0"/>
              </a:rPr>
              <a:t>Mandatory – above 25 K </a:t>
            </a:r>
            <a:r>
              <a:rPr lang="en-US" sz="1900" dirty="0" err="1">
                <a:latin typeface="Arial" panose="020B0604020202020204" pitchFamily="34" charset="0"/>
                <a:cs typeface="Arial" panose="020B0604020202020204" pitchFamily="34" charset="0"/>
              </a:rPr>
              <a:t>tonnes</a:t>
            </a:r>
            <a:endParaRPr lang="en-US" sz="1900" dirty="0">
              <a:latin typeface="Arial" panose="020B0604020202020204" pitchFamily="34" charset="0"/>
              <a:cs typeface="Arial" panose="020B0604020202020204" pitchFamily="34" charset="0"/>
            </a:endParaRPr>
          </a:p>
          <a:p>
            <a:pPr lvl="2">
              <a:buFontTx/>
              <a:buChar char="-"/>
            </a:pPr>
            <a:r>
              <a:rPr lang="en-US" sz="1900" dirty="0">
                <a:latin typeface="Arial" panose="020B0604020202020204" pitchFamily="34" charset="0"/>
                <a:cs typeface="Arial" panose="020B0604020202020204" pitchFamily="34" charset="0"/>
              </a:rPr>
              <a:t>Voluntary – between 10 K – 25 K </a:t>
            </a:r>
            <a:r>
              <a:rPr lang="en-US" sz="1900" dirty="0" err="1">
                <a:latin typeface="Arial" panose="020B0604020202020204" pitchFamily="34" charset="0"/>
                <a:cs typeface="Arial" panose="020B0604020202020204" pitchFamily="34" charset="0"/>
              </a:rPr>
              <a:t>tonnes</a:t>
            </a:r>
            <a:endParaRPr lang="en-US" sz="1900" dirty="0">
              <a:latin typeface="Arial" panose="020B0604020202020204" pitchFamily="34" charset="0"/>
              <a:cs typeface="Arial" panose="020B0604020202020204" pitchFamily="34" charset="0"/>
            </a:endParaRPr>
          </a:p>
          <a:p>
            <a:pPr lvl="2">
              <a:buFontTx/>
              <a:buChar char="-"/>
            </a:pPr>
            <a:r>
              <a:rPr lang="en-US" sz="1900" dirty="0">
                <a:latin typeface="Arial" panose="020B0604020202020204" pitchFamily="34" charset="0"/>
                <a:cs typeface="Arial" panose="020B0604020202020204" pitchFamily="34" charset="0"/>
              </a:rPr>
              <a:t>Non-participants – under 10 K </a:t>
            </a:r>
            <a:r>
              <a:rPr lang="en-US" sz="1900" dirty="0" err="1">
                <a:latin typeface="Arial" panose="020B0604020202020204" pitchFamily="34" charset="0"/>
                <a:cs typeface="Arial" panose="020B0604020202020204" pitchFamily="34" charset="0"/>
              </a:rPr>
              <a:t>tonnes</a:t>
            </a:r>
            <a:endParaRPr lang="en-US" sz="1900" dirty="0">
              <a:latin typeface="Arial" panose="020B0604020202020204" pitchFamily="34" charset="0"/>
              <a:cs typeface="Arial" panose="020B0604020202020204" pitchFamily="34" charset="0"/>
            </a:endParaRPr>
          </a:p>
          <a:p>
            <a:pPr lvl="1">
              <a:buFontTx/>
              <a:buChar char="-"/>
            </a:pPr>
            <a:r>
              <a:rPr lang="en-US" dirty="0">
                <a:latin typeface="Arial" panose="020B0604020202020204" pitchFamily="34" charset="0"/>
                <a:cs typeface="Arial" panose="020B0604020202020204" pitchFamily="34" charset="0"/>
              </a:rPr>
              <a:t>Link with California and Quebec</a:t>
            </a:r>
          </a:p>
          <a:p>
            <a:pPr>
              <a:lnSpc>
                <a:spcPct val="110000"/>
              </a:lnSpc>
            </a:pPr>
            <a:endParaRPr lang="en-US"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Ontario’s Cap &amp; Trade Plan</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501" y="1825625"/>
            <a:ext cx="3810000" cy="215265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2982" y="4325547"/>
            <a:ext cx="5966460" cy="1417320"/>
          </a:xfrm>
          <a:prstGeom prst="rect">
            <a:avLst/>
          </a:prstGeom>
        </p:spPr>
      </p:pic>
    </p:spTree>
    <p:extLst>
      <p:ext uri="{BB962C8B-B14F-4D97-AF65-F5344CB8AC3E}">
        <p14:creationId xmlns:p14="http://schemas.microsoft.com/office/powerpoint/2010/main" val="42670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a:bodyPr>
          <a:lstStyle/>
          <a:p>
            <a:pPr>
              <a:lnSpc>
                <a:spcPct val="110000"/>
              </a:lnSpc>
            </a:pPr>
            <a:r>
              <a:rPr lang="en-US" sz="2400" dirty="0">
                <a:latin typeface="Arial" panose="020B0604020202020204" pitchFamily="34" charset="0"/>
                <a:cs typeface="Arial" panose="020B0604020202020204" pitchFamily="34" charset="0"/>
              </a:rPr>
              <a:t>University and College sector actively engaged reducing Greenhouse Gases (GHG)</a:t>
            </a:r>
          </a:p>
          <a:p>
            <a:pPr lvl="1">
              <a:lnSpc>
                <a:spcPct val="110000"/>
              </a:lnSpc>
            </a:pPr>
            <a:r>
              <a:rPr lang="en-US" sz="2000" dirty="0">
                <a:latin typeface="Arial" panose="020B0604020202020204" pitchFamily="34" charset="0"/>
                <a:cs typeface="Arial" panose="020B0604020202020204" pitchFamily="34" charset="0"/>
              </a:rPr>
              <a:t>Switch from steam heating to hot water heating</a:t>
            </a:r>
          </a:p>
          <a:p>
            <a:pPr lvl="1">
              <a:lnSpc>
                <a:spcPct val="110000"/>
              </a:lnSpc>
            </a:pPr>
            <a:r>
              <a:rPr lang="en-US" sz="2000" dirty="0">
                <a:latin typeface="Arial" panose="020B0604020202020204" pitchFamily="34" charset="0"/>
                <a:cs typeface="Arial" panose="020B0604020202020204" pitchFamily="34" charset="0"/>
              </a:rPr>
              <a:t>Deep energy retrofits (heat recovery)</a:t>
            </a:r>
          </a:p>
          <a:p>
            <a:pPr>
              <a:lnSpc>
                <a:spcPct val="110000"/>
              </a:lnSpc>
            </a:pPr>
            <a:r>
              <a:rPr lang="en-US" sz="2400" dirty="0">
                <a:latin typeface="Arial" panose="020B0604020202020204" pitchFamily="34" charset="0"/>
                <a:cs typeface="Arial" panose="020B0604020202020204" pitchFamily="34" charset="0"/>
              </a:rPr>
              <a:t>Sector has all three types of participants:</a:t>
            </a:r>
          </a:p>
          <a:p>
            <a:pPr lvl="1">
              <a:lnSpc>
                <a:spcPct val="110000"/>
              </a:lnSpc>
            </a:pPr>
            <a:r>
              <a:rPr lang="en-US" sz="2000" dirty="0">
                <a:latin typeface="Arial" panose="020B0604020202020204" pitchFamily="34" charset="0"/>
                <a:cs typeface="Arial" panose="020B0604020202020204" pitchFamily="34" charset="0"/>
              </a:rPr>
              <a:t>Mandatory, Voluntary and Non-participants</a:t>
            </a:r>
          </a:p>
        </p:txBody>
      </p:sp>
      <p:sp>
        <p:nvSpPr>
          <p:cNvPr id="7" name="Title 12"/>
          <p:cNvSpPr>
            <a:spLocks noGrp="1"/>
          </p:cNvSpPr>
          <p:nvPr>
            <p:ph type="title"/>
          </p:nvPr>
        </p:nvSpPr>
        <p:spPr>
          <a:xfrm>
            <a:off x="685801" y="381000"/>
            <a:ext cx="8380411" cy="1325563"/>
          </a:xfrm>
        </p:spPr>
        <p:txBody>
          <a:bodyPr>
            <a:normAutofit/>
          </a:bodyPr>
          <a:lstStyle/>
          <a:p>
            <a:r>
              <a:rPr lang="en-US" b="1" dirty="0">
                <a:latin typeface="Arial" panose="020B0604020202020204" pitchFamily="34" charset="0"/>
                <a:cs typeface="Arial" panose="020B0604020202020204" pitchFamily="34" charset="0"/>
              </a:rPr>
              <a:t>Higher Ed Community</a:t>
            </a:r>
            <a:br>
              <a:rPr lang="en-US"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Actively Engaged in GHG reductions</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8287" y="3810000"/>
            <a:ext cx="4895850" cy="981075"/>
          </a:xfrm>
          <a:prstGeom prst="rect">
            <a:avLst/>
          </a:prstGeom>
        </p:spPr>
      </p:pic>
      <p:pic>
        <p:nvPicPr>
          <p:cNvPr id="4" name="Content Placeholder 3"/>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722326" y="2303954"/>
            <a:ext cx="3796825" cy="1155556"/>
          </a:xfrm>
        </p:spPr>
      </p:pic>
    </p:spTree>
    <p:extLst>
      <p:ext uri="{BB962C8B-B14F-4D97-AF65-F5344CB8AC3E}">
        <p14:creationId xmlns:p14="http://schemas.microsoft.com/office/powerpoint/2010/main" val="273080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a:bodyPr>
          <a:lstStyle/>
          <a:p>
            <a:pPr>
              <a:lnSpc>
                <a:spcPct val="110000"/>
              </a:lnSpc>
            </a:pPr>
            <a:r>
              <a:rPr lang="en-US" sz="2400" dirty="0">
                <a:latin typeface="Arial" panose="020B0604020202020204" pitchFamily="34" charset="0"/>
                <a:cs typeface="Arial" panose="020B0604020202020204" pitchFamily="34" charset="0"/>
              </a:rPr>
              <a:t>Cap &amp; Trade Participants</a:t>
            </a:r>
          </a:p>
          <a:p>
            <a:pPr lvl="1">
              <a:lnSpc>
                <a:spcPct val="110000"/>
              </a:lnSpc>
            </a:pPr>
            <a:r>
              <a:rPr lang="en-US" sz="2000" dirty="0">
                <a:latin typeface="Arial" panose="020B0604020202020204" pitchFamily="34" charset="0"/>
                <a:cs typeface="Arial" panose="020B0604020202020204" pitchFamily="34" charset="0"/>
              </a:rPr>
              <a:t>11 Universities are participants</a:t>
            </a:r>
          </a:p>
          <a:p>
            <a:pPr lvl="2">
              <a:lnSpc>
                <a:spcPct val="110000"/>
              </a:lnSpc>
            </a:pPr>
            <a:r>
              <a:rPr lang="en-US" sz="1600" dirty="0">
                <a:latin typeface="Arial" panose="020B0604020202020204" pitchFamily="34" charset="0"/>
                <a:cs typeface="Arial" panose="020B0604020202020204" pitchFamily="34" charset="0"/>
              </a:rPr>
              <a:t>Received free allowances</a:t>
            </a:r>
          </a:p>
          <a:p>
            <a:pPr lvl="1">
              <a:lnSpc>
                <a:spcPct val="110000"/>
              </a:lnSpc>
            </a:pPr>
            <a:r>
              <a:rPr lang="en-US" sz="2000" dirty="0">
                <a:latin typeface="Arial" panose="020B0604020202020204" pitchFamily="34" charset="0"/>
                <a:cs typeface="Arial" panose="020B0604020202020204" pitchFamily="34" charset="0"/>
              </a:rPr>
              <a:t>All the colleges and the remaining Universities are non-participants</a:t>
            </a:r>
          </a:p>
          <a:p>
            <a:pPr lvl="2">
              <a:lnSpc>
                <a:spcPct val="110000"/>
              </a:lnSpc>
            </a:pPr>
            <a:r>
              <a:rPr lang="en-US" sz="1600" dirty="0">
                <a:latin typeface="Arial" panose="020B0604020202020204" pitchFamily="34" charset="0"/>
                <a:cs typeface="Arial" panose="020B0604020202020204" pitchFamily="34" charset="0"/>
              </a:rPr>
              <a:t>Paid gas utilities $0.04 per M3</a:t>
            </a:r>
          </a:p>
          <a:p>
            <a:pPr>
              <a:lnSpc>
                <a:spcPct val="110000"/>
              </a:lnSpc>
            </a:pPr>
            <a:r>
              <a:rPr lang="en-US" sz="2400" dirty="0">
                <a:latin typeface="Arial" panose="020B0604020202020204" pitchFamily="34" charset="0"/>
                <a:cs typeface="Arial" panose="020B0604020202020204" pitchFamily="34" charset="0"/>
              </a:rPr>
              <a:t>Greenhouse Gas Reduction Plan</a:t>
            </a:r>
          </a:p>
          <a:p>
            <a:pPr lvl="1">
              <a:lnSpc>
                <a:spcPct val="110000"/>
              </a:lnSpc>
            </a:pPr>
            <a:r>
              <a:rPr lang="en-US" sz="2000" dirty="0">
                <a:latin typeface="Arial" panose="020B0604020202020204" pitchFamily="34" charset="0"/>
                <a:cs typeface="Arial" panose="020B0604020202020204" pitchFamily="34" charset="0"/>
              </a:rPr>
              <a:t>Non-participants received funds equal to free allowances</a:t>
            </a:r>
          </a:p>
          <a:p>
            <a:pPr lvl="1">
              <a:lnSpc>
                <a:spcPct val="110000"/>
              </a:lnSpc>
            </a:pPr>
            <a:r>
              <a:rPr lang="en-US" sz="2000" dirty="0">
                <a:latin typeface="Arial" panose="020B0604020202020204" pitchFamily="34" charset="0"/>
                <a:cs typeface="Arial" panose="020B0604020202020204" pitchFamily="34" charset="0"/>
              </a:rPr>
              <a:t>Participants and non-participants both eligible for innovation fund </a:t>
            </a:r>
          </a:p>
        </p:txBody>
      </p:sp>
      <p:sp>
        <p:nvSpPr>
          <p:cNvPr id="7" name="Title 12"/>
          <p:cNvSpPr>
            <a:spLocks noGrp="1"/>
          </p:cNvSpPr>
          <p:nvPr>
            <p:ph type="title"/>
          </p:nvPr>
        </p:nvSpPr>
        <p:spPr>
          <a:xfrm>
            <a:off x="685801" y="381000"/>
            <a:ext cx="8380411" cy="1325563"/>
          </a:xfrm>
        </p:spPr>
        <p:txBody>
          <a:bodyPr>
            <a:normAutofit fontScale="90000"/>
          </a:bodyPr>
          <a:lstStyle/>
          <a:p>
            <a:r>
              <a:rPr lang="en-US" b="1" dirty="0">
                <a:latin typeface="Arial" panose="020B0604020202020204" pitchFamily="34" charset="0"/>
                <a:cs typeface="Arial" panose="020B0604020202020204" pitchFamily="34" charset="0"/>
              </a:rPr>
              <a:t>Higher Ed Community</a:t>
            </a:r>
            <a:br>
              <a:rPr lang="en-US"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Impact of Cap &amp; Trade on Sector</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sz="3100" b="1" dirty="0">
              <a:latin typeface="Arial" panose="020B0604020202020204" pitchFamily="34" charset="0"/>
              <a:cs typeface="Arial" panose="020B0604020202020204" pitchFamily="34" charset="0"/>
            </a:endParaRP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12" name="Content Placeholder 11"/>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008812" y="4001294"/>
            <a:ext cx="3810000" cy="21526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3088" y="1988869"/>
            <a:ext cx="2717661" cy="1951139"/>
          </a:xfrm>
          <a:prstGeom prst="rect">
            <a:avLst/>
          </a:prstGeom>
        </p:spPr>
      </p:pic>
    </p:spTree>
    <p:extLst>
      <p:ext uri="{BB962C8B-B14F-4D97-AF65-F5344CB8AC3E}">
        <p14:creationId xmlns:p14="http://schemas.microsoft.com/office/powerpoint/2010/main" val="4690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fontScale="92500" lnSpcReduction="20000"/>
          </a:bodyPr>
          <a:lstStyle/>
          <a:p>
            <a:pPr>
              <a:lnSpc>
                <a:spcPct val="110000"/>
              </a:lnSpc>
            </a:pPr>
            <a:r>
              <a:rPr lang="en-US" sz="2400" dirty="0">
                <a:latin typeface="Arial" panose="020B0604020202020204" pitchFamily="34" charset="0"/>
                <a:cs typeface="Arial" panose="020B0604020202020204" pitchFamily="34" charset="0"/>
              </a:rPr>
              <a:t>Grant funding requirements:</a:t>
            </a:r>
          </a:p>
          <a:p>
            <a:pPr>
              <a:lnSpc>
                <a:spcPct val="110000"/>
              </a:lnSpc>
            </a:pPr>
            <a:r>
              <a:rPr lang="en-US" sz="2200" dirty="0">
                <a:latin typeface="Arial" panose="020B0604020202020204" pitchFamily="34" charset="0"/>
                <a:cs typeface="Arial" panose="020B0604020202020204" pitchFamily="34" charset="0"/>
              </a:rPr>
              <a:t>Non-participants</a:t>
            </a:r>
          </a:p>
          <a:p>
            <a:pPr lvl="1"/>
            <a:r>
              <a:rPr lang="en-US" sz="1900" dirty="0"/>
              <a:t>GHG scope 1 reduction &amp; scope 2</a:t>
            </a:r>
          </a:p>
          <a:p>
            <a:pPr lvl="1"/>
            <a:r>
              <a:rPr lang="en-US" sz="1900" dirty="0"/>
              <a:t>Spend grant by March 31, 2019</a:t>
            </a:r>
          </a:p>
          <a:p>
            <a:pPr lvl="1"/>
            <a:r>
              <a:rPr lang="en-US" sz="1900" dirty="0"/>
              <a:t>Project preapproved by Ministry</a:t>
            </a:r>
          </a:p>
          <a:p>
            <a:pPr lvl="1"/>
            <a:r>
              <a:rPr lang="en-US" sz="1900" dirty="0"/>
              <a:t>Regular reporting required</a:t>
            </a:r>
          </a:p>
          <a:p>
            <a:r>
              <a:rPr lang="en-US" sz="2200" dirty="0"/>
              <a:t>Innovation Program</a:t>
            </a:r>
          </a:p>
          <a:p>
            <a:pPr lvl="1"/>
            <a:r>
              <a:rPr lang="en-US" sz="1900" dirty="0"/>
              <a:t>Same as above plus each project ranked by a group of peers and ranked</a:t>
            </a:r>
          </a:p>
          <a:p>
            <a:pPr>
              <a:lnSpc>
                <a:spcPct val="110000"/>
              </a:lnSpc>
            </a:pPr>
            <a:r>
              <a:rPr lang="en-US" sz="2200" dirty="0">
                <a:latin typeface="Arial" panose="020B0604020202020204" pitchFamily="34" charset="0"/>
                <a:cs typeface="Arial" panose="020B0604020202020204" pitchFamily="34" charset="0"/>
              </a:rPr>
              <a:t>Loan Fund - $300 M </a:t>
            </a:r>
          </a:p>
          <a:p>
            <a:pPr lvl="1"/>
            <a:r>
              <a:rPr lang="en-US" sz="1900" dirty="0"/>
              <a:t>Projects preapproved by Ministry</a:t>
            </a:r>
          </a:p>
          <a:p>
            <a:pPr lvl="1"/>
            <a:r>
              <a:rPr lang="en-US" sz="1900" dirty="0"/>
              <a:t>GHG scope 1 reduction</a:t>
            </a:r>
          </a:p>
          <a:p>
            <a:pPr lvl="1"/>
            <a:r>
              <a:rPr lang="en-US" sz="1900" dirty="0"/>
              <a:t>Project finished by March 31, 2021</a:t>
            </a:r>
          </a:p>
          <a:p>
            <a:pPr lvl="1"/>
            <a:r>
              <a:rPr lang="en-US" sz="1900" dirty="0"/>
              <a:t>No advance on funds, loan repayable in 20 equal installments</a:t>
            </a:r>
          </a:p>
          <a:p>
            <a:pPr lvl="1">
              <a:lnSpc>
                <a:spcPct val="110000"/>
              </a:lnSpc>
            </a:pPr>
            <a:endParaRPr lang="en-US" sz="2000" dirty="0">
              <a:latin typeface="Arial" panose="020B0604020202020204" pitchFamily="34" charset="0"/>
              <a:cs typeface="Arial" panose="020B0604020202020204" pitchFamily="34" charset="0"/>
            </a:endParaRPr>
          </a:p>
          <a:p>
            <a:pPr>
              <a:lnSpc>
                <a:spcPct val="110000"/>
              </a:lnSpc>
            </a:pPr>
            <a:endParaRPr lang="en-US" sz="2400"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Higher Ed Sector Funding</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3" name="Content Placeholder 2"/>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085012" y="1693751"/>
            <a:ext cx="3742276" cy="2499916"/>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0964" y="4267200"/>
            <a:ext cx="3826324" cy="2238399"/>
          </a:xfrm>
          <a:prstGeom prst="rect">
            <a:avLst/>
          </a:prstGeom>
        </p:spPr>
      </p:pic>
    </p:spTree>
    <p:extLst>
      <p:ext uri="{BB962C8B-B14F-4D97-AF65-F5344CB8AC3E}">
        <p14:creationId xmlns:p14="http://schemas.microsoft.com/office/powerpoint/2010/main" val="10914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a:bodyPr>
          <a:lstStyle/>
          <a:p>
            <a:pPr>
              <a:lnSpc>
                <a:spcPct val="110000"/>
              </a:lnSpc>
            </a:pPr>
            <a:r>
              <a:rPr lang="en-US" sz="2400" dirty="0">
                <a:latin typeface="Arial" panose="020B0604020202020204" pitchFamily="34" charset="0"/>
                <a:cs typeface="Arial" panose="020B0604020202020204" pitchFamily="34" charset="0"/>
              </a:rPr>
              <a:t>GHG emissions – 49.6 K tonnes</a:t>
            </a:r>
          </a:p>
          <a:p>
            <a:pPr lvl="1">
              <a:lnSpc>
                <a:spcPct val="110000"/>
              </a:lnSpc>
            </a:pPr>
            <a:r>
              <a:rPr lang="en-US" sz="2000" dirty="0">
                <a:latin typeface="Arial" panose="020B0604020202020204" pitchFamily="34" charset="0"/>
                <a:cs typeface="Arial" panose="020B0604020202020204" pitchFamily="34" charset="0"/>
              </a:rPr>
              <a:t>Supplies Hospital steam</a:t>
            </a:r>
          </a:p>
          <a:p>
            <a:pPr>
              <a:lnSpc>
                <a:spcPct val="110000"/>
              </a:lnSpc>
            </a:pPr>
            <a:r>
              <a:rPr lang="en-US" sz="2400" dirty="0">
                <a:latin typeface="Arial" panose="020B0604020202020204" pitchFamily="34" charset="0"/>
                <a:cs typeface="Arial" panose="020B0604020202020204" pitchFamily="34" charset="0"/>
              </a:rPr>
              <a:t>Mandatory participant </a:t>
            </a:r>
          </a:p>
          <a:p>
            <a:pPr>
              <a:lnSpc>
                <a:spcPct val="110000"/>
              </a:lnSpc>
            </a:pPr>
            <a:r>
              <a:rPr lang="en-US" sz="2400" dirty="0">
                <a:latin typeface="Arial" panose="020B0604020202020204" pitchFamily="34" charset="0"/>
                <a:cs typeface="Arial" panose="020B0604020202020204" pitchFamily="34" charset="0"/>
              </a:rPr>
              <a:t>District heating system</a:t>
            </a:r>
          </a:p>
          <a:p>
            <a:pPr lvl="1">
              <a:lnSpc>
                <a:spcPct val="110000"/>
              </a:lnSpc>
            </a:pPr>
            <a:r>
              <a:rPr lang="en-US" sz="2000" dirty="0">
                <a:latin typeface="Arial" panose="020B0604020202020204" pitchFamily="34" charset="0"/>
                <a:cs typeface="Arial" panose="020B0604020202020204" pitchFamily="34" charset="0"/>
              </a:rPr>
              <a:t>Core campus</a:t>
            </a:r>
          </a:p>
          <a:p>
            <a:pPr lvl="1">
              <a:lnSpc>
                <a:spcPct val="110000"/>
              </a:lnSpc>
            </a:pPr>
            <a:r>
              <a:rPr lang="en-US" sz="2000" dirty="0">
                <a:latin typeface="Arial" panose="020B0604020202020204" pitchFamily="34" charset="0"/>
                <a:cs typeface="Arial" panose="020B0604020202020204" pitchFamily="34" charset="0"/>
              </a:rPr>
              <a:t>5 steam boilers</a:t>
            </a:r>
          </a:p>
          <a:p>
            <a:pPr lvl="1">
              <a:lnSpc>
                <a:spcPct val="110000"/>
              </a:lnSpc>
            </a:pPr>
            <a:r>
              <a:rPr lang="en-US" sz="2000" dirty="0">
                <a:latin typeface="Arial" panose="020B0604020202020204" pitchFamily="34" charset="0"/>
                <a:cs typeface="Arial" panose="020B0604020202020204" pitchFamily="34" charset="0"/>
              </a:rPr>
              <a:t>Serves 80 buildings</a:t>
            </a:r>
          </a:p>
          <a:p>
            <a:pPr>
              <a:lnSpc>
                <a:spcPct val="110000"/>
              </a:lnSpc>
            </a:pPr>
            <a:r>
              <a:rPr lang="en-US" sz="2400" dirty="0">
                <a:latin typeface="Arial" panose="020B0604020202020204" pitchFamily="34" charset="0"/>
                <a:cs typeface="Arial" panose="020B0604020202020204" pitchFamily="34" charset="0"/>
              </a:rPr>
              <a:t>20 stand alone buildings</a:t>
            </a:r>
          </a:p>
          <a:p>
            <a:pPr>
              <a:lnSpc>
                <a:spcPct val="110000"/>
              </a:lnSpc>
            </a:pPr>
            <a:endParaRPr lang="en-US" sz="2400"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Western University</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4" name="Content Placeholder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bwMode="auto">
          <a:xfrm>
            <a:off x="6627255" y="1981200"/>
            <a:ext cx="4877913" cy="40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4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fontScale="92500"/>
          </a:bodyPr>
          <a:lstStyle/>
          <a:p>
            <a:pPr>
              <a:lnSpc>
                <a:spcPct val="110000"/>
              </a:lnSpc>
            </a:pPr>
            <a:r>
              <a:rPr lang="en-US" sz="2400" dirty="0">
                <a:latin typeface="Arial" panose="020B0604020202020204" pitchFamily="34" charset="0"/>
                <a:cs typeface="Arial" panose="020B0604020202020204" pitchFamily="34" charset="0"/>
              </a:rPr>
              <a:t>Deep energy retrofits on all buildings</a:t>
            </a:r>
          </a:p>
          <a:p>
            <a:pPr>
              <a:lnSpc>
                <a:spcPct val="110000"/>
              </a:lnSpc>
            </a:pPr>
            <a:r>
              <a:rPr lang="en-US" sz="2400" dirty="0">
                <a:latin typeface="Arial" panose="020B0604020202020204" pitchFamily="34" charset="0"/>
                <a:cs typeface="Arial" panose="020B0604020202020204" pitchFamily="34" charset="0"/>
              </a:rPr>
              <a:t>Heat recovery (e.g. heat pumps, FGRU)</a:t>
            </a:r>
          </a:p>
          <a:p>
            <a:pPr>
              <a:lnSpc>
                <a:spcPct val="110000"/>
              </a:lnSpc>
            </a:pPr>
            <a:r>
              <a:rPr lang="en-US" sz="2400" dirty="0">
                <a:latin typeface="Arial" panose="020B0604020202020204" pitchFamily="34" charset="0"/>
                <a:cs typeface="Arial" panose="020B0604020202020204" pitchFamily="34" charset="0"/>
              </a:rPr>
              <a:t>Convert campus from steam heating to low temperature heating water</a:t>
            </a:r>
          </a:p>
          <a:p>
            <a:pPr>
              <a:lnSpc>
                <a:spcPct val="110000"/>
              </a:lnSpc>
            </a:pPr>
            <a:r>
              <a:rPr lang="en-US" sz="2400" dirty="0">
                <a:latin typeface="Arial" panose="020B0604020202020204" pitchFamily="34" charset="0"/>
                <a:cs typeface="Arial" panose="020B0604020202020204" pitchFamily="34" charset="0"/>
              </a:rPr>
              <a:t>Geothermal energy and solar Photovoltaic systems</a:t>
            </a:r>
          </a:p>
          <a:p>
            <a:pPr>
              <a:lnSpc>
                <a:spcPct val="110000"/>
              </a:lnSpc>
            </a:pPr>
            <a:r>
              <a:rPr lang="en-US" sz="2400" dirty="0">
                <a:latin typeface="Arial" panose="020B0604020202020204" pitchFamily="34" charset="0"/>
                <a:cs typeface="Arial" panose="020B0604020202020204" pitchFamily="34" charset="0"/>
              </a:rPr>
              <a:t>Chilled water loop changed to thermal loop transferring excess heat to other buildings</a:t>
            </a:r>
          </a:p>
          <a:p>
            <a:pPr>
              <a:lnSpc>
                <a:spcPct val="110000"/>
              </a:lnSpc>
            </a:pPr>
            <a:endParaRPr lang="en-US" sz="2400" dirty="0">
              <a:latin typeface="Arial" panose="020B0604020202020204" pitchFamily="34" charset="0"/>
              <a:cs typeface="Arial" panose="020B0604020202020204" pitchFamily="34" charset="0"/>
            </a:endParaRPr>
          </a:p>
          <a:p>
            <a:pPr>
              <a:lnSpc>
                <a:spcPct val="110000"/>
              </a:lnSpc>
            </a:pPr>
            <a:endParaRPr lang="en-US" sz="2400" dirty="0">
              <a:latin typeface="Arial" panose="020B0604020202020204" pitchFamily="34" charset="0"/>
              <a:cs typeface="Arial" panose="020B0604020202020204" pitchFamily="34" charset="0"/>
            </a:endParaRPr>
          </a:p>
          <a:p>
            <a:pPr>
              <a:lnSpc>
                <a:spcPct val="110000"/>
              </a:lnSpc>
            </a:pPr>
            <a:endParaRPr lang="en-US" sz="2400"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Western University GHG Reduction Plan</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3" name="Content Placeholder 2"/>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0613" y="2362200"/>
            <a:ext cx="5180012" cy="3068777"/>
          </a:xfrm>
        </p:spPr>
      </p:pic>
    </p:spTree>
    <p:extLst>
      <p:ext uri="{BB962C8B-B14F-4D97-AF65-F5344CB8AC3E}">
        <p14:creationId xmlns:p14="http://schemas.microsoft.com/office/powerpoint/2010/main" val="528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lnSpcReduction="10000"/>
          </a:bodyPr>
          <a:lstStyle/>
          <a:p>
            <a:pPr>
              <a:lnSpc>
                <a:spcPct val="110000"/>
              </a:lnSpc>
            </a:pPr>
            <a:r>
              <a:rPr lang="en-US" sz="2400" dirty="0">
                <a:latin typeface="Arial" panose="020B0604020202020204" pitchFamily="34" charset="0"/>
                <a:cs typeface="Arial" panose="020B0604020202020204" pitchFamily="34" charset="0"/>
              </a:rPr>
              <a:t>Deep energy retrofit and introduction of a heat pump into:</a:t>
            </a:r>
          </a:p>
          <a:p>
            <a:pPr lvl="1">
              <a:lnSpc>
                <a:spcPct val="110000"/>
              </a:lnSpc>
            </a:pPr>
            <a:r>
              <a:rPr lang="en-US" sz="2000" dirty="0">
                <a:latin typeface="Arial" panose="020B0604020202020204" pitchFamily="34" charset="0"/>
                <a:cs typeface="Arial" panose="020B0604020202020204" pitchFamily="34" charset="0"/>
              </a:rPr>
              <a:t>New building &lt; 10 years old</a:t>
            </a:r>
          </a:p>
          <a:p>
            <a:pPr lvl="1">
              <a:lnSpc>
                <a:spcPct val="110000"/>
              </a:lnSpc>
            </a:pPr>
            <a:r>
              <a:rPr lang="en-US" sz="2000" dirty="0">
                <a:latin typeface="Arial" panose="020B0604020202020204" pitchFamily="34" charset="0"/>
                <a:cs typeface="Arial" panose="020B0604020202020204" pitchFamily="34" charset="0"/>
              </a:rPr>
              <a:t>Older building &gt; 50 years old</a:t>
            </a:r>
          </a:p>
          <a:p>
            <a:pPr>
              <a:lnSpc>
                <a:spcPct val="110000"/>
              </a:lnSpc>
            </a:pPr>
            <a:r>
              <a:rPr lang="en-US" sz="2400" dirty="0">
                <a:latin typeface="Arial" panose="020B0604020202020204" pitchFamily="34" charset="0"/>
                <a:cs typeface="Arial" panose="020B0604020202020204" pitchFamily="34" charset="0"/>
              </a:rPr>
              <a:t>LED lighting in both buildings</a:t>
            </a:r>
          </a:p>
          <a:p>
            <a:pPr>
              <a:lnSpc>
                <a:spcPct val="110000"/>
              </a:lnSpc>
            </a:pPr>
            <a:r>
              <a:rPr lang="en-US" sz="2400" dirty="0">
                <a:latin typeface="Arial" panose="020B0604020202020204" pitchFamily="34" charset="0"/>
                <a:cs typeface="Arial" panose="020B0604020202020204" pitchFamily="34" charset="0"/>
              </a:rPr>
              <a:t>Optimization of chilled water system</a:t>
            </a:r>
          </a:p>
          <a:p>
            <a:pPr>
              <a:lnSpc>
                <a:spcPct val="110000"/>
              </a:lnSpc>
            </a:pPr>
            <a:r>
              <a:rPr lang="en-US" sz="2400" dirty="0">
                <a:latin typeface="Arial" panose="020B0604020202020204" pitchFamily="34" charset="0"/>
                <a:cs typeface="Arial" panose="020B0604020202020204" pitchFamily="34" charset="0"/>
              </a:rPr>
              <a:t>Insulation installation</a:t>
            </a:r>
          </a:p>
          <a:p>
            <a:pPr>
              <a:lnSpc>
                <a:spcPct val="110000"/>
              </a:lnSpc>
            </a:pPr>
            <a:r>
              <a:rPr lang="en-US" sz="2400" dirty="0">
                <a:latin typeface="Arial" panose="020B0604020202020204" pitchFamily="34" charset="0"/>
                <a:cs typeface="Arial" panose="020B0604020202020204" pitchFamily="34" charset="0"/>
              </a:rPr>
              <a:t>Installation of economizer on steam boiler</a:t>
            </a:r>
          </a:p>
          <a:p>
            <a:pPr lvl="1">
              <a:lnSpc>
                <a:spcPct val="110000"/>
              </a:lnSpc>
            </a:pPr>
            <a:endParaRPr lang="en-US" sz="2000" dirty="0">
              <a:latin typeface="Arial" panose="020B0604020202020204" pitchFamily="34" charset="0"/>
              <a:cs typeface="Arial" panose="020B0604020202020204" pitchFamily="34" charset="0"/>
            </a:endParaRPr>
          </a:p>
          <a:p>
            <a:pPr>
              <a:lnSpc>
                <a:spcPct val="110000"/>
              </a:lnSpc>
            </a:pPr>
            <a:endParaRPr lang="en-US" sz="2400" dirty="0">
              <a:latin typeface="Arial" panose="020B0604020202020204" pitchFamily="34" charset="0"/>
              <a:cs typeface="Arial" panose="020B0604020202020204" pitchFamily="34" charset="0"/>
            </a:endParaRPr>
          </a:p>
          <a:p>
            <a:pPr>
              <a:lnSpc>
                <a:spcPct val="110000"/>
              </a:lnSpc>
            </a:pPr>
            <a:endParaRPr lang="en-US" sz="2400"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Western University GHG Reduction Projects</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4" name="Content Placeholder 3"/>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6856412" y="1893469"/>
            <a:ext cx="238125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9266" y="4088416"/>
            <a:ext cx="4114800" cy="1866900"/>
          </a:xfrm>
          <a:prstGeom prst="rect">
            <a:avLst/>
          </a:prstGeom>
        </p:spPr>
      </p:pic>
    </p:spTree>
    <p:extLst>
      <p:ext uri="{BB962C8B-B14F-4D97-AF65-F5344CB8AC3E}">
        <p14:creationId xmlns:p14="http://schemas.microsoft.com/office/powerpoint/2010/main" val="11941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362200"/>
            <a:ext cx="12188825" cy="2286000"/>
          </a:xfrm>
        </p:spPr>
        <p:txBody>
          <a:bodyPr anchor="ctr" anchorCtr="0">
            <a:normAutofit/>
          </a:bodyPr>
          <a:lstStyle/>
          <a:p>
            <a:r>
              <a:rPr lang="en-US" sz="4800" b="1" dirty="0">
                <a:latin typeface="Arial" panose="020B0604020202020204" pitchFamily="34" charset="0"/>
                <a:cs typeface="Arial" panose="020B0604020202020204" pitchFamily="34" charset="0"/>
              </a:rPr>
              <a:t>Bringing Students into the Fold</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Students substantially contributing to food operations at McGill –  Living Labs</a:t>
            </a:r>
          </a:p>
        </p:txBody>
      </p:sp>
      <p:sp>
        <p:nvSpPr>
          <p:cNvPr id="5" name="Title 1"/>
          <p:cNvSpPr txBox="1">
            <a:spLocks/>
          </p:cNvSpPr>
          <p:nvPr/>
        </p:nvSpPr>
        <p:spPr>
          <a:xfrm>
            <a:off x="0" y="4961540"/>
            <a:ext cx="12188825" cy="1054938"/>
          </a:xfrm>
          <a:prstGeom prst="rect">
            <a:avLst/>
          </a:prstGeom>
        </p:spPr>
        <p:txBody>
          <a:bodyPr vert="horz" lIns="91440" tIns="45720" rIns="91440" bIns="45720" rtlCol="0" anchor="ctr" anchorCtr="0">
            <a:normAutofit/>
          </a:bodyPr>
          <a:lstStyle>
            <a:lvl1pPr algn="ctr" defTabSz="914126" rtl="0" eaLnBrk="1" latinLnBrk="0" hangingPunct="1">
              <a:lnSpc>
                <a:spcPct val="90000"/>
              </a:lnSpc>
              <a:spcBef>
                <a:spcPct val="0"/>
              </a:spcBef>
              <a:buNone/>
              <a:defRPr sz="5998" kern="1200">
                <a:solidFill>
                  <a:schemeClr val="tx1"/>
                </a:solidFill>
                <a:latin typeface="+mj-lt"/>
                <a:ea typeface="+mj-ea"/>
                <a:cs typeface="+mj-cs"/>
              </a:defRPr>
            </a:lvl1pPr>
          </a:lstStyle>
          <a:p>
            <a:pPr>
              <a:spcAft>
                <a:spcPts val="600"/>
              </a:spcAft>
            </a:pPr>
            <a:r>
              <a:rPr lang="en-US" sz="3600" dirty="0">
                <a:solidFill>
                  <a:schemeClr val="tx1">
                    <a:lumMod val="75000"/>
                    <a:lumOff val="25000"/>
                  </a:schemeClr>
                </a:solidFill>
                <a:latin typeface="Arial" panose="020B0604020202020204" pitchFamily="34" charset="0"/>
                <a:cs typeface="Arial" panose="020B0604020202020204" pitchFamily="34" charset="0"/>
              </a:rPr>
              <a:t>Prof. Caroline </a:t>
            </a:r>
            <a:r>
              <a:rPr lang="en-US" sz="3600" dirty="0" err="1">
                <a:solidFill>
                  <a:schemeClr val="tx1">
                    <a:lumMod val="75000"/>
                    <a:lumOff val="25000"/>
                  </a:schemeClr>
                </a:solidFill>
                <a:latin typeface="Arial" panose="020B0604020202020204" pitchFamily="34" charset="0"/>
                <a:cs typeface="Arial" panose="020B0604020202020204" pitchFamily="34" charset="0"/>
              </a:rPr>
              <a:t>Begg</a:t>
            </a:r>
            <a:r>
              <a:rPr lang="en-US" sz="3600" dirty="0">
                <a:solidFill>
                  <a:schemeClr val="tx1">
                    <a:lumMod val="75000"/>
                    <a:lumOff val="25000"/>
                  </a:schemeClr>
                </a:solidFill>
                <a:latin typeface="Arial" panose="020B0604020202020204" pitchFamily="34" charset="0"/>
                <a:cs typeface="Arial" panose="020B0604020202020204" pitchFamily="34" charset="0"/>
              </a:rPr>
              <a:t>, McGill University</a:t>
            </a:r>
          </a:p>
        </p:txBody>
      </p:sp>
      <p:grpSp>
        <p:nvGrpSpPr>
          <p:cNvPr id="11" name="Group 10"/>
          <p:cNvGrpSpPr/>
          <p:nvPr/>
        </p:nvGrpSpPr>
        <p:grpSpPr>
          <a:xfrm>
            <a:off x="9066212" y="228600"/>
            <a:ext cx="2905878" cy="1246522"/>
            <a:chOff x="7999412" y="228600"/>
            <a:chExt cx="2905878" cy="1246522"/>
          </a:xfrm>
        </p:grpSpPr>
        <p:pic>
          <p:nvPicPr>
            <p:cNvPr id="12" name="Picture 11">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3" name="Rectangle 12">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3" name="Picture 2">
            <a:extLst>
              <a:ext uri="{FF2B5EF4-FFF2-40B4-BE49-F238E27FC236}">
                <a16:creationId xmlns:a16="http://schemas.microsoft.com/office/drawing/2014/main" id="{0C6EF18F-0E57-C145-8C7C-D240A842D775}"/>
              </a:ext>
            </a:extLst>
          </p:cNvPr>
          <p:cNvPicPr>
            <a:picLocks noChangeAspect="1"/>
          </p:cNvPicPr>
          <p:nvPr/>
        </p:nvPicPr>
        <p:blipFill>
          <a:blip r:embed="rId4"/>
          <a:stretch>
            <a:fillRect/>
          </a:stretch>
        </p:blipFill>
        <p:spPr>
          <a:xfrm>
            <a:off x="0" y="893"/>
            <a:ext cx="12188825" cy="6856214"/>
          </a:xfrm>
          <a:prstGeom prst="rect">
            <a:avLst/>
          </a:prstGeom>
        </p:spPr>
      </p:pic>
    </p:spTree>
    <p:extLst>
      <p:ext uri="{BB962C8B-B14F-4D97-AF65-F5344CB8AC3E}">
        <p14:creationId xmlns:p14="http://schemas.microsoft.com/office/powerpoint/2010/main" val="271920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Session Overview</a:t>
            </a:r>
          </a:p>
        </p:txBody>
      </p:sp>
      <p:sp>
        <p:nvSpPr>
          <p:cNvPr id="14" name="Content Placeholder 13"/>
          <p:cNvSpPr>
            <a:spLocks noGrp="1"/>
          </p:cNvSpPr>
          <p:nvPr>
            <p:ph idx="1"/>
          </p:nvPr>
        </p:nvSpPr>
        <p:spPr>
          <a:xfrm>
            <a:off x="685800" y="1752600"/>
            <a:ext cx="10744200" cy="4495800"/>
          </a:xfrm>
        </p:spPr>
        <p:txBody>
          <a:bodyPr>
            <a:normAutofit/>
          </a:bodyPr>
          <a:lstStyle/>
          <a:p>
            <a:pPr>
              <a:spcBef>
                <a:spcPts val="0"/>
              </a:spcBef>
              <a:spcAft>
                <a:spcPts val="1200"/>
              </a:spcAft>
            </a:pPr>
            <a:r>
              <a:rPr lang="en-US" dirty="0">
                <a:latin typeface="Arial" panose="020B0604020202020204" pitchFamily="34" charset="0"/>
                <a:cs typeface="Arial" panose="020B0604020202020204" pitchFamily="34" charset="0"/>
              </a:rPr>
              <a:t>Rochelle Owen (10min)</a:t>
            </a:r>
          </a:p>
          <a:p>
            <a:pPr>
              <a:spcBef>
                <a:spcPts val="0"/>
              </a:spcBef>
              <a:spcAft>
                <a:spcPts val="1200"/>
              </a:spcAft>
            </a:pPr>
            <a:r>
              <a:rPr lang="en-US" dirty="0">
                <a:latin typeface="Arial" panose="020B0604020202020204" pitchFamily="34" charset="0"/>
                <a:cs typeface="Arial" panose="020B0604020202020204" pitchFamily="34" charset="0"/>
              </a:rPr>
              <a:t>Paul Martin (10min)</a:t>
            </a:r>
          </a:p>
          <a:p>
            <a:pPr>
              <a:spcBef>
                <a:spcPts val="0"/>
              </a:spcBef>
              <a:spcAft>
                <a:spcPts val="1200"/>
              </a:spcAft>
            </a:pPr>
            <a:r>
              <a:rPr lang="en-US" dirty="0">
                <a:latin typeface="Arial" panose="020B0604020202020204" pitchFamily="34" charset="0"/>
                <a:cs typeface="Arial" panose="020B0604020202020204" pitchFamily="34" charset="0"/>
              </a:rPr>
              <a:t>Caroline </a:t>
            </a:r>
            <a:r>
              <a:rPr lang="en-US" dirty="0" err="1">
                <a:latin typeface="Arial" panose="020B0604020202020204" pitchFamily="34" charset="0"/>
                <a:cs typeface="Arial" panose="020B0604020202020204" pitchFamily="34" charset="0"/>
              </a:rPr>
              <a:t>Begg</a:t>
            </a:r>
            <a:r>
              <a:rPr lang="en-US" dirty="0">
                <a:latin typeface="Arial" panose="020B0604020202020204" pitchFamily="34" charset="0"/>
                <a:cs typeface="Arial" panose="020B0604020202020204" pitchFamily="34" charset="0"/>
              </a:rPr>
              <a:t> (10min)</a:t>
            </a:r>
          </a:p>
          <a:p>
            <a:pPr>
              <a:spcBef>
                <a:spcPts val="0"/>
              </a:spcBef>
              <a:spcAft>
                <a:spcPts val="1200"/>
              </a:spcAft>
            </a:pPr>
            <a:r>
              <a:rPr lang="en-US" dirty="0">
                <a:latin typeface="Arial" panose="020B0604020202020204" pitchFamily="34" charset="0"/>
                <a:cs typeface="Arial" panose="020B0604020202020204" pitchFamily="34" charset="0"/>
              </a:rPr>
              <a:t>Cross Country Check-up (45min)</a:t>
            </a:r>
          </a:p>
          <a:p>
            <a:pPr marL="0" indent="0">
              <a:buNone/>
            </a:pPr>
            <a:endParaRPr lang="en-US" dirty="0">
              <a:latin typeface="Arial" panose="020B0604020202020204" pitchFamily="34" charset="0"/>
              <a:cs typeface="Arial" panose="020B0604020202020204" pitchFamily="34" charset="0"/>
            </a:endParaRPr>
          </a:p>
        </p:txBody>
      </p:sp>
      <p:grpSp>
        <p:nvGrpSpPr>
          <p:cNvPr id="3" name="Group 2"/>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a:spLocks noGrp="1"/>
          </p:cNvSpPr>
          <p:nvPr>
            <p:ph type="title"/>
          </p:nvPr>
        </p:nvSpPr>
        <p:spPr/>
        <p:txBody>
          <a:bodyPr/>
          <a:lstStyle/>
          <a:p>
            <a:r>
              <a:rPr lang="en-US" b="1" dirty="0">
                <a:latin typeface="+mn-lt"/>
                <a:cs typeface="Arial" panose="020B0604020202020204" pitchFamily="34" charset="0"/>
              </a:rPr>
              <a:t>Student Engagement in </a:t>
            </a:r>
            <a:br>
              <a:rPr lang="en-US" b="1" dirty="0">
                <a:latin typeface="+mn-lt"/>
                <a:cs typeface="Arial" panose="020B0604020202020204" pitchFamily="34" charset="0"/>
              </a:rPr>
            </a:br>
            <a:r>
              <a:rPr lang="en-US" b="1" dirty="0">
                <a:latin typeface="+mn-lt"/>
                <a:cs typeface="Arial" panose="020B0604020202020204" pitchFamily="34" charset="0"/>
              </a:rPr>
              <a:t>Sustainable Food Operations</a:t>
            </a:r>
          </a:p>
        </p:txBody>
      </p:sp>
      <p:sp>
        <p:nvSpPr>
          <p:cNvPr id="4" name="Content Placeholder 3"/>
          <p:cNvSpPr>
            <a:spLocks noGrp="1"/>
          </p:cNvSpPr>
          <p:nvPr>
            <p:ph idx="1"/>
          </p:nvPr>
        </p:nvSpPr>
        <p:spPr>
          <a:xfrm>
            <a:off x="837982" y="1825624"/>
            <a:ext cx="10512862" cy="4651375"/>
          </a:xfrm>
        </p:spPr>
        <p:txBody>
          <a:bodyPr>
            <a:normAutofit lnSpcReduction="10000"/>
          </a:bodyPr>
          <a:lstStyle/>
          <a:p>
            <a:r>
              <a:rPr lang="en-US" dirty="0"/>
              <a:t>The subject of my talk is the origin and impact of two student-run projects on sustainable food at McGill.</a:t>
            </a:r>
          </a:p>
          <a:p>
            <a:r>
              <a:rPr lang="en-US" dirty="0"/>
              <a:t>My role in the Macdonald-Student-run-Ecological-Garden (MSEG) and the Out-of-the-Garden-Project (OGP), has been as a mentor, supervisor of research projects/courses and as a resource person.</a:t>
            </a:r>
          </a:p>
          <a:p>
            <a:r>
              <a:rPr lang="en-US" dirty="0"/>
              <a:t>The projects started with active student interest, then a research project, accessing funding and then initiating the project.</a:t>
            </a:r>
          </a:p>
          <a:p>
            <a:r>
              <a:rPr lang="en-US" dirty="0"/>
              <a:t>The projects have focused on engaging with students and staff on both campuses. A key point has been maintaining communication with various departments and the administration.</a:t>
            </a:r>
          </a:p>
          <a:p>
            <a:r>
              <a:rPr lang="en-US" dirty="0"/>
              <a:t>Note MSEG has been in operation for 9 years and </a:t>
            </a:r>
            <a:r>
              <a:rPr lang="en-US" dirty="0" err="1"/>
              <a:t>OGP</a:t>
            </a:r>
            <a:r>
              <a:rPr lang="en-US" dirty="0"/>
              <a:t> for 5 years.</a:t>
            </a:r>
          </a:p>
          <a:p>
            <a:endParaRPr lang="en-US" dirty="0"/>
          </a:p>
          <a:p>
            <a:endParaRPr lang="en-US" dirty="0"/>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Tree>
    <p:extLst>
      <p:ext uri="{BB962C8B-B14F-4D97-AF65-F5344CB8AC3E}">
        <p14:creationId xmlns:p14="http://schemas.microsoft.com/office/powerpoint/2010/main" val="29693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8228230" cy="1325563"/>
          </a:xfrm>
        </p:spPr>
        <p:txBody>
          <a:bodyPr/>
          <a:lstStyle/>
          <a:p>
            <a:r>
              <a:rPr lang="en-US" b="1" dirty="0">
                <a:latin typeface="Calibri" panose="020F0502020204030204" pitchFamily="34" charset="0"/>
              </a:rPr>
              <a:t>Macdonald Student Run Ecological Garden </a:t>
            </a:r>
            <a:r>
              <a:rPr lang="en-US" dirty="0">
                <a:latin typeface="Calibri" panose="020F0502020204030204" pitchFamily="34" charset="0"/>
              </a:rPr>
              <a:t>(</a:t>
            </a:r>
            <a:r>
              <a:rPr lang="en-US" b="1" dirty="0">
                <a:latin typeface="Calibri" panose="020F0502020204030204" pitchFamily="34" charset="0"/>
              </a:rPr>
              <a:t>MSEG</a:t>
            </a:r>
            <a:r>
              <a:rPr lang="en-US" dirty="0">
                <a:latin typeface="Calibri" panose="020F0502020204030204" pitchFamily="34" charset="0"/>
              </a:rPr>
              <a:t>)</a:t>
            </a:r>
          </a:p>
        </p:txBody>
      </p:sp>
      <p:sp>
        <p:nvSpPr>
          <p:cNvPr id="3" name="Content Placeholder 2"/>
          <p:cNvSpPr>
            <a:spLocks noGrp="1"/>
          </p:cNvSpPr>
          <p:nvPr>
            <p:ph sz="half" idx="2"/>
          </p:nvPr>
        </p:nvSpPr>
        <p:spPr>
          <a:xfrm>
            <a:off x="5332412" y="1828800"/>
            <a:ext cx="6477000" cy="4572000"/>
          </a:xfrm>
        </p:spPr>
        <p:txBody>
          <a:bodyPr>
            <a:normAutofit fontScale="77500" lnSpcReduction="20000"/>
          </a:bodyPr>
          <a:lstStyle/>
          <a:p>
            <a:r>
              <a:rPr lang="en-US" dirty="0"/>
              <a:t>MSEG was founded 2009 as 4 small plots (30 m</a:t>
            </a:r>
            <a:r>
              <a:rPr lang="en-US" baseline="30000" dirty="0"/>
              <a:t>2</a:t>
            </a:r>
            <a:r>
              <a:rPr lang="en-US" dirty="0"/>
              <a:t>) in the Mac community garden.</a:t>
            </a:r>
          </a:p>
          <a:p>
            <a:pPr>
              <a:lnSpc>
                <a:spcPct val="100000"/>
              </a:lnSpc>
            </a:pPr>
            <a:r>
              <a:rPr lang="en-US" dirty="0"/>
              <a:t>It moved to the </a:t>
            </a:r>
            <a:r>
              <a:rPr lang="en-US" dirty="0" err="1"/>
              <a:t>Hort</a:t>
            </a:r>
            <a:r>
              <a:rPr lang="en-US" dirty="0"/>
              <a:t> centre, to a field in the Morgan Arboretum and since 2015 to its final place at the Macdonald Campus Farm</a:t>
            </a:r>
          </a:p>
          <a:p>
            <a:pPr>
              <a:lnSpc>
                <a:spcPct val="110000"/>
              </a:lnSpc>
            </a:pPr>
            <a:r>
              <a:rPr lang="en-US" dirty="0"/>
              <a:t>A 1.5 ha intensive vegetable farm: CSA and markets</a:t>
            </a:r>
          </a:p>
          <a:p>
            <a:pPr>
              <a:lnSpc>
                <a:spcPct val="110000"/>
              </a:lnSpc>
            </a:pPr>
            <a:r>
              <a:rPr lang="en-CA" dirty="0"/>
              <a:t>MSEG’ s mission is to create a learning environment for-students-by-students and bridge the knowledge gap between food and farm. MSEG supports the movement towards higher awareness of food traceability and provide organically grown, ethical, local produce to the McGill and Montreal communities.</a:t>
            </a:r>
            <a:endParaRPr lang="en-US" dirty="0"/>
          </a:p>
          <a:p>
            <a:pPr marL="0" indent="0">
              <a:buNone/>
            </a:pPr>
            <a:endParaRPr lang="en-US" dirty="0"/>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2" y="1739509"/>
            <a:ext cx="4365910" cy="434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87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MSEG and Students</a:t>
            </a:r>
          </a:p>
        </p:txBody>
      </p:sp>
      <p:sp>
        <p:nvSpPr>
          <p:cNvPr id="3" name="Content Placeholder 2"/>
          <p:cNvSpPr>
            <a:spLocks noGrp="1"/>
          </p:cNvSpPr>
          <p:nvPr>
            <p:ph sz="half" idx="2"/>
          </p:nvPr>
        </p:nvSpPr>
        <p:spPr>
          <a:xfrm>
            <a:off x="6170592" y="1825624"/>
            <a:ext cx="5562620" cy="4575175"/>
          </a:xfrm>
        </p:spPr>
        <p:txBody>
          <a:bodyPr>
            <a:normAutofit fontScale="92500" lnSpcReduction="20000"/>
          </a:bodyPr>
          <a:lstStyle/>
          <a:p>
            <a:r>
              <a:rPr lang="en-US" dirty="0"/>
              <a:t>MSEG’ s management plan requires that students have a 2-year commitment. They are hired as interns the first year and then become managers the second year.</a:t>
            </a:r>
          </a:p>
          <a:p>
            <a:r>
              <a:rPr lang="en-US" dirty="0"/>
              <a:t>MSEG has 75 shares/baskets (90% to staff and students on both campuses) with the CSA and sales at 3 markets: Marché Ste Anne, McGill Farmers Market and Concordia.</a:t>
            </a:r>
          </a:p>
          <a:p>
            <a:r>
              <a:rPr lang="en-CA" dirty="0"/>
              <a:t>MSEG managers and interns work 50 – 60 hours per week throughout the summer season, and a minimum of 25 hours per week during the school year.</a:t>
            </a:r>
            <a:endParaRPr lang="en-US" dirty="0"/>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5123"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31812" y="1905000"/>
            <a:ext cx="5008077" cy="282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612" y="4876800"/>
            <a:ext cx="31464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5612" y="5370513"/>
            <a:ext cx="5216384" cy="1200329"/>
          </a:xfrm>
          <a:prstGeom prst="rect">
            <a:avLst/>
          </a:prstGeom>
          <a:noFill/>
        </p:spPr>
        <p:txBody>
          <a:bodyPr wrap="square" rtlCol="0">
            <a:spAutoFit/>
          </a:bodyPr>
          <a:lstStyle/>
          <a:p>
            <a:r>
              <a:rPr lang="en-CA" dirty="0"/>
              <a:t>2012 Catalyst Award, McGill Office of Sustainability; McGill Seeds of Change Crowd funding: </a:t>
            </a:r>
            <a:r>
              <a:rPr lang="en-CA" dirty="0" err="1"/>
              <a:t>MacAction</a:t>
            </a:r>
            <a:r>
              <a:rPr lang="en-CA" dirty="0"/>
              <a:t> High Tunnel (200% success); SPF funding 2010-2017</a:t>
            </a:r>
          </a:p>
          <a:p>
            <a:endParaRPr lang="en-US" dirty="0"/>
          </a:p>
        </p:txBody>
      </p:sp>
    </p:spTree>
    <p:extLst>
      <p:ext uri="{BB962C8B-B14F-4D97-AF65-F5344CB8AC3E}">
        <p14:creationId xmlns:p14="http://schemas.microsoft.com/office/powerpoint/2010/main" val="38287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7466230" cy="1325563"/>
          </a:xfrm>
        </p:spPr>
        <p:txBody>
          <a:bodyPr/>
          <a:lstStyle/>
          <a:p>
            <a:r>
              <a:rPr lang="en-US" b="1" dirty="0">
                <a:latin typeface="+mn-lt"/>
              </a:rPr>
              <a:t>MSEG and the community</a:t>
            </a:r>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614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89412" y="3352800"/>
            <a:ext cx="2450706" cy="327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227012" y="1459662"/>
            <a:ext cx="3807971" cy="254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6412" y="1676400"/>
            <a:ext cx="5105402" cy="5386090"/>
          </a:xfrm>
          <a:prstGeom prst="rect">
            <a:avLst/>
          </a:prstGeom>
          <a:noFill/>
        </p:spPr>
        <p:txBody>
          <a:bodyPr wrap="square" rtlCol="0">
            <a:spAutoFit/>
          </a:bodyPr>
          <a:lstStyle/>
          <a:p>
            <a:pPr marL="285750" indent="-285750">
              <a:buFont typeface="Arial" panose="020B0604020202020204" pitchFamily="34" charset="0"/>
              <a:buChar char="•"/>
            </a:pPr>
            <a:r>
              <a:rPr lang="en-US" sz="2800" dirty="0"/>
              <a:t>MSEG has reduced student rates for its baskets and provides recipes and how to cook all its vegetables.</a:t>
            </a:r>
          </a:p>
          <a:p>
            <a:pPr marL="285750" indent="-285750">
              <a:buFont typeface="Arial" panose="020B0604020202020204" pitchFamily="34" charset="0"/>
              <a:buChar char="•"/>
            </a:pPr>
            <a:r>
              <a:rPr lang="en-CA" sz="2800" dirty="0"/>
              <a:t>MSEG offers educational tours for several McGill classes, student research projects, internships and extensive volunteer opportunities (over 100 days a year have volunteers working at MSEG).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p:cNvSpPr txBox="1"/>
          <p:nvPr/>
        </p:nvSpPr>
        <p:spPr>
          <a:xfrm flipH="1">
            <a:off x="531812" y="4114800"/>
            <a:ext cx="1827430" cy="369332"/>
          </a:xfrm>
          <a:prstGeom prst="rect">
            <a:avLst/>
          </a:prstGeom>
          <a:noFill/>
        </p:spPr>
        <p:txBody>
          <a:bodyPr wrap="square" rtlCol="0">
            <a:spAutoFit/>
          </a:bodyPr>
          <a:lstStyle/>
          <a:p>
            <a:r>
              <a:rPr lang="en-US" dirty="0"/>
              <a:t>Marché Ste Anne</a:t>
            </a:r>
          </a:p>
        </p:txBody>
      </p:sp>
      <p:sp>
        <p:nvSpPr>
          <p:cNvPr id="4" name="TextBox 3"/>
          <p:cNvSpPr txBox="1"/>
          <p:nvPr/>
        </p:nvSpPr>
        <p:spPr>
          <a:xfrm>
            <a:off x="4318264" y="2956637"/>
            <a:ext cx="2321854" cy="369332"/>
          </a:xfrm>
          <a:prstGeom prst="rect">
            <a:avLst/>
          </a:prstGeom>
          <a:noFill/>
        </p:spPr>
        <p:txBody>
          <a:bodyPr wrap="none" rtlCol="0">
            <a:spAutoFit/>
          </a:bodyPr>
          <a:lstStyle/>
          <a:p>
            <a:r>
              <a:rPr lang="en-US" dirty="0"/>
              <a:t>McGill Farmers Market</a:t>
            </a:r>
          </a:p>
        </p:txBody>
      </p:sp>
    </p:spTree>
    <p:extLst>
      <p:ext uri="{BB962C8B-B14F-4D97-AF65-F5344CB8AC3E}">
        <p14:creationId xmlns:p14="http://schemas.microsoft.com/office/powerpoint/2010/main" val="29693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7618630" cy="1325563"/>
          </a:xfrm>
        </p:spPr>
        <p:txBody>
          <a:bodyPr/>
          <a:lstStyle/>
          <a:p>
            <a:r>
              <a:rPr lang="en-US" b="1" dirty="0">
                <a:latin typeface="+mn-lt"/>
              </a:rPr>
              <a:t>MSEG and Power Skills</a:t>
            </a:r>
          </a:p>
        </p:txBody>
      </p:sp>
      <p:sp>
        <p:nvSpPr>
          <p:cNvPr id="3" name="Content Placeholder 2"/>
          <p:cNvSpPr>
            <a:spLocks noGrp="1"/>
          </p:cNvSpPr>
          <p:nvPr>
            <p:ph sz="half" idx="2"/>
          </p:nvPr>
        </p:nvSpPr>
        <p:spPr>
          <a:xfrm>
            <a:off x="5789612" y="1825625"/>
            <a:ext cx="5561231" cy="4351338"/>
          </a:xfrm>
        </p:spPr>
        <p:txBody>
          <a:bodyPr>
            <a:normAutofit fontScale="92500"/>
          </a:bodyPr>
          <a:lstStyle/>
          <a:p>
            <a:r>
              <a:rPr lang="en-CA" dirty="0"/>
              <a:t>MSEG’ s management strategy is built on education and communication.  </a:t>
            </a:r>
          </a:p>
          <a:p>
            <a:r>
              <a:rPr lang="en-CA" dirty="0"/>
              <a:t>Interns are trained from the beginning to successfully and efficiently manage a farm, and thus leave equipped with a base set of tools (HR, time management, budgeting etc.) with which to run a business. </a:t>
            </a:r>
          </a:p>
          <a:p>
            <a:r>
              <a:rPr lang="en-CA" dirty="0"/>
              <a:t>Most of the students who have graduated from MSEG have gone onto careers in sustainable food systems</a:t>
            </a:r>
            <a:endParaRPr lang="en-US" dirty="0"/>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
        <p:nvSpPr>
          <p:cNvPr id="5" name="TextBox 4"/>
          <p:cNvSpPr txBox="1"/>
          <p:nvPr/>
        </p:nvSpPr>
        <p:spPr>
          <a:xfrm>
            <a:off x="1674812" y="6300054"/>
            <a:ext cx="2740558" cy="369332"/>
          </a:xfrm>
          <a:prstGeom prst="rect">
            <a:avLst/>
          </a:prstGeom>
          <a:noFill/>
        </p:spPr>
        <p:txBody>
          <a:bodyPr wrap="none" rtlCol="0">
            <a:spAutoFit/>
          </a:bodyPr>
          <a:lstStyle/>
          <a:p>
            <a:r>
              <a:rPr lang="en-US" dirty="0"/>
              <a:t>Interns and managers 2016</a:t>
            </a:r>
          </a:p>
        </p:txBody>
      </p:sp>
      <p:pic>
        <p:nvPicPr>
          <p:cNvPr id="7171"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04442" y="1491516"/>
            <a:ext cx="4808538" cy="480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3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381000"/>
            <a:ext cx="8915401" cy="1325563"/>
          </a:xfrm>
        </p:spPr>
        <p:txBody>
          <a:bodyPr/>
          <a:lstStyle/>
          <a:p>
            <a:r>
              <a:rPr lang="en-US" b="1" dirty="0">
                <a:latin typeface="+mn-lt"/>
                <a:cs typeface="Arial" panose="020B0604020202020204" pitchFamily="34" charset="0"/>
              </a:rPr>
              <a:t>Out-of-the-Garden Project (</a:t>
            </a:r>
            <a:r>
              <a:rPr lang="en-US" b="1" dirty="0" err="1">
                <a:latin typeface="+mn-lt"/>
                <a:cs typeface="Arial" panose="020B0604020202020204" pitchFamily="34" charset="0"/>
              </a:rPr>
              <a:t>OGP</a:t>
            </a:r>
            <a:r>
              <a:rPr lang="en-US" b="1" dirty="0">
                <a:latin typeface="+mn-lt"/>
                <a:cs typeface="Arial" panose="020B0604020202020204" pitchFamily="34" charset="0"/>
              </a:rPr>
              <a:t>)</a:t>
            </a:r>
          </a:p>
        </p:txBody>
      </p:sp>
      <p:sp>
        <p:nvSpPr>
          <p:cNvPr id="14" name="Content Placeholder 13"/>
          <p:cNvSpPr>
            <a:spLocks noGrp="1"/>
          </p:cNvSpPr>
          <p:nvPr>
            <p:ph idx="1"/>
          </p:nvPr>
        </p:nvSpPr>
        <p:spPr>
          <a:xfrm>
            <a:off x="7466012" y="1914525"/>
            <a:ext cx="4191000" cy="4495800"/>
          </a:xfrm>
        </p:spPr>
        <p:txBody>
          <a:bodyPr>
            <a:normAutofit lnSpcReduction="10000"/>
          </a:bodyPr>
          <a:lstStyle/>
          <a:p>
            <a:r>
              <a:rPr lang="en-CA" dirty="0"/>
              <a:t>OGP, established Fall 2013 was based on a 4-student research project in 2012.</a:t>
            </a:r>
          </a:p>
          <a:p>
            <a:r>
              <a:rPr lang="en-CA" dirty="0"/>
              <a:t>Students wanted meals that were reasonably priced, from local food  sources and with diverse recipes.</a:t>
            </a:r>
            <a:endParaRPr lang="en-US" dirty="0">
              <a:latin typeface="Arial" panose="020B0604020202020204" pitchFamily="34" charset="0"/>
              <a:cs typeface="Arial" panose="020B0604020202020204" pitchFamily="34" charset="0"/>
            </a:endParaRPr>
          </a:p>
          <a:p>
            <a:r>
              <a:rPr lang="en-CA" dirty="0"/>
              <a:t>OGP is one of only two on-site food outlets on the Mac campus. </a:t>
            </a:r>
          </a:p>
        </p:txBody>
      </p:sp>
      <p:grpSp>
        <p:nvGrpSpPr>
          <p:cNvPr id="3" name="Group 2"/>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1026" name="Picture 2" descr="D:\Data\Year 2016 Fall\pictures\OG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4812" y="2057400"/>
            <a:ext cx="551180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947" y="1600200"/>
            <a:ext cx="1868865" cy="18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82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303212" y="1825625"/>
            <a:ext cx="5715021" cy="4351338"/>
          </a:xfrm>
        </p:spPr>
        <p:txBody>
          <a:bodyPr>
            <a:normAutofit fontScale="85000" lnSpcReduction="10000"/>
          </a:bodyPr>
          <a:lstStyle/>
          <a:p>
            <a:pPr>
              <a:lnSpc>
                <a:spcPct val="110000"/>
              </a:lnSpc>
            </a:pPr>
            <a:r>
              <a:rPr lang="en-US" b="1" dirty="0">
                <a:cs typeface="Arial" panose="020B0604020202020204" pitchFamily="34" charset="0"/>
              </a:rPr>
              <a:t>Mission statement</a:t>
            </a:r>
            <a:r>
              <a:rPr lang="en-US" dirty="0">
                <a:cs typeface="Arial" panose="020B0604020202020204" pitchFamily="34" charset="0"/>
              </a:rPr>
              <a:t>: </a:t>
            </a:r>
            <a:r>
              <a:rPr lang="en-CA" dirty="0"/>
              <a:t>The primary goal of the project is to provide a healthy and </a:t>
            </a:r>
            <a:r>
              <a:rPr lang="en-CA" u="sng" dirty="0"/>
              <a:t>sustainable</a:t>
            </a:r>
            <a:r>
              <a:rPr lang="en-CA" dirty="0"/>
              <a:t> food option for students.  </a:t>
            </a:r>
          </a:p>
          <a:p>
            <a:pPr>
              <a:lnSpc>
                <a:spcPct val="110000"/>
              </a:lnSpc>
            </a:pPr>
            <a:r>
              <a:rPr lang="en-CA" dirty="0"/>
              <a:t>The project aims to create a closed-loop food system in which food grown by the campus farms (MSEG,  Horticulture Center and Mac poultry) is processed and served. </a:t>
            </a:r>
          </a:p>
          <a:p>
            <a:pPr>
              <a:lnSpc>
                <a:spcPct val="110000"/>
              </a:lnSpc>
            </a:pPr>
            <a:r>
              <a:rPr lang="en-CA" dirty="0"/>
              <a:t>Food is also sourced from local farms. Disposable dishware items are minimized.</a:t>
            </a:r>
            <a:endParaRPr lang="en-US"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150813" y="381000"/>
            <a:ext cx="8915400" cy="1325563"/>
          </a:xfrm>
        </p:spPr>
        <p:txBody>
          <a:bodyPr/>
          <a:lstStyle/>
          <a:p>
            <a:r>
              <a:rPr lang="en-US" b="1" dirty="0">
                <a:latin typeface="+mn-lt"/>
                <a:cs typeface="Arial" panose="020B0604020202020204" pitchFamily="34" charset="0"/>
              </a:rPr>
              <a:t>Out-of-the-Garden Project (</a:t>
            </a:r>
            <a:r>
              <a:rPr lang="en-US" b="1" dirty="0" err="1">
                <a:latin typeface="+mn-lt"/>
                <a:cs typeface="Arial" panose="020B0604020202020204" pitchFamily="34" charset="0"/>
              </a:rPr>
              <a:t>OGP</a:t>
            </a:r>
            <a:r>
              <a:rPr lang="en-US" b="1" dirty="0">
                <a:latin typeface="+mn-lt"/>
                <a:cs typeface="Arial" panose="020B0604020202020204" pitchFamily="34" charset="0"/>
              </a:rPr>
              <a:t>)</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
        <p:nvSpPr>
          <p:cNvPr id="2" name="Content Placeholder 1"/>
          <p:cNvSpPr>
            <a:spLocks noGrp="1"/>
          </p:cNvSpPr>
          <p:nvPr>
            <p:ph sz="half" idx="2"/>
          </p:nvPr>
        </p:nvSpPr>
        <p:spPr>
          <a:xfrm>
            <a:off x="6170592" y="1825625"/>
            <a:ext cx="5715020" cy="4351338"/>
          </a:xfrm>
        </p:spPr>
        <p:txBody>
          <a:bodyPr>
            <a:normAutofit fontScale="85000" lnSpcReduction="10000"/>
          </a:bodyPr>
          <a:lstStyle/>
          <a:p>
            <a:pPr marL="0" indent="0">
              <a:buNone/>
            </a:pPr>
            <a:r>
              <a:rPr lang="en-CA" dirty="0"/>
              <a:t>Awards received and grants applied for and received </a:t>
            </a:r>
          </a:p>
          <a:p>
            <a:pPr lvl="0"/>
            <a:r>
              <a:rPr lang="en-US" sz="2400" dirty="0"/>
              <a:t>Mary H Brown Endowment Fund: 2013, 2014, 2015</a:t>
            </a:r>
            <a:endParaRPr lang="en-CA" sz="2400" dirty="0"/>
          </a:p>
          <a:p>
            <a:pPr lvl="0" fontAlgn="base"/>
            <a:r>
              <a:rPr lang="en-CA" sz="2400" dirty="0"/>
              <a:t>Sustainability Project Funds support 2013</a:t>
            </a:r>
          </a:p>
          <a:p>
            <a:pPr lvl="0" fontAlgn="base"/>
            <a:r>
              <a:rPr lang="en-CA" sz="2400" dirty="0"/>
              <a:t>Macdonald Campus Student Society funding 2013</a:t>
            </a:r>
          </a:p>
          <a:p>
            <a:pPr lvl="0" fontAlgn="base"/>
            <a:r>
              <a:rPr lang="en-CA" sz="2400" dirty="0"/>
              <a:t>McGill Catalyst Award 2014</a:t>
            </a:r>
          </a:p>
          <a:p>
            <a:endParaRPr lang="en-US"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4012051"/>
            <a:ext cx="3924299" cy="282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a:spLocks noGrp="1"/>
          </p:cNvSpPr>
          <p:nvPr>
            <p:ph type="title"/>
          </p:nvPr>
        </p:nvSpPr>
        <p:spPr>
          <a:xfrm>
            <a:off x="150813" y="381000"/>
            <a:ext cx="8915400" cy="1325563"/>
          </a:xfrm>
        </p:spPr>
        <p:txBody>
          <a:bodyPr/>
          <a:lstStyle/>
          <a:p>
            <a:r>
              <a:rPr lang="en-US" b="1" dirty="0">
                <a:latin typeface="+mn-lt"/>
                <a:cs typeface="Arial" panose="020B0604020202020204" pitchFamily="34" charset="0"/>
              </a:rPr>
              <a:t>Out-of-the-Garden Project (</a:t>
            </a:r>
            <a:r>
              <a:rPr lang="en-US" b="1" dirty="0" err="1">
                <a:latin typeface="+mn-lt"/>
                <a:cs typeface="Arial" panose="020B0604020202020204" pitchFamily="34" charset="0"/>
              </a:rPr>
              <a:t>OGP</a:t>
            </a:r>
            <a:r>
              <a:rPr lang="en-US" b="1" dirty="0">
                <a:latin typeface="+mn-lt"/>
                <a:cs typeface="Arial" panose="020B0604020202020204" pitchFamily="34" charset="0"/>
              </a:rPr>
              <a:t>)</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
        <p:nvSpPr>
          <p:cNvPr id="2" name="Content Placeholder 1"/>
          <p:cNvSpPr>
            <a:spLocks noGrp="1"/>
          </p:cNvSpPr>
          <p:nvPr>
            <p:ph sz="half" idx="2"/>
          </p:nvPr>
        </p:nvSpPr>
        <p:spPr>
          <a:xfrm>
            <a:off x="6170592" y="1825624"/>
            <a:ext cx="5334020" cy="4575175"/>
          </a:xfrm>
        </p:spPr>
        <p:txBody>
          <a:bodyPr>
            <a:normAutofit fontScale="92500" lnSpcReduction="10000"/>
          </a:bodyPr>
          <a:lstStyle/>
          <a:p>
            <a:r>
              <a:rPr lang="en-CA" dirty="0" err="1"/>
              <a:t>OGP</a:t>
            </a:r>
            <a:r>
              <a:rPr lang="en-CA" dirty="0"/>
              <a:t> offers members the opportunity to gain experience in business, food preparation, food service, marketing, meal planning, group work, and administration. </a:t>
            </a:r>
          </a:p>
          <a:p>
            <a:r>
              <a:rPr lang="en-CA" dirty="0"/>
              <a:t>It provides students with access to food education in addition to food service. </a:t>
            </a:r>
          </a:p>
          <a:p>
            <a:r>
              <a:rPr lang="en-CA" dirty="0"/>
              <a:t>Club volunteers have the chance to grow from kitchen helpers to kitchen managers, to administrators and business managers. </a:t>
            </a:r>
          </a:p>
          <a:p>
            <a:endParaRPr lang="en-US" dirty="0"/>
          </a:p>
        </p:txBody>
      </p:sp>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29881" y="1676400"/>
            <a:ext cx="3886200" cy="502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41812" y="2971800"/>
            <a:ext cx="1674812" cy="1477328"/>
          </a:xfrm>
          <a:prstGeom prst="rect">
            <a:avLst/>
          </a:prstGeom>
        </p:spPr>
        <p:txBody>
          <a:bodyPr wrap="square">
            <a:spAutoFit/>
          </a:bodyPr>
          <a:lstStyle/>
          <a:p>
            <a:r>
              <a:rPr lang="en-US" dirty="0"/>
              <a:t>Sandwich $4</a:t>
            </a:r>
          </a:p>
          <a:p>
            <a:r>
              <a:rPr lang="en-US" dirty="0"/>
              <a:t>Soup $3</a:t>
            </a:r>
          </a:p>
          <a:p>
            <a:r>
              <a:rPr lang="en-US" dirty="0"/>
              <a:t>Combo $6</a:t>
            </a:r>
          </a:p>
          <a:p>
            <a:r>
              <a:rPr lang="en-US" dirty="0"/>
              <a:t>Smoothie $3</a:t>
            </a:r>
          </a:p>
          <a:p>
            <a:r>
              <a:rPr lang="en-US" dirty="0"/>
              <a:t>Desserts $1</a:t>
            </a:r>
          </a:p>
        </p:txBody>
      </p:sp>
    </p:spTree>
    <p:extLst>
      <p:ext uri="{BB962C8B-B14F-4D97-AF65-F5344CB8AC3E}">
        <p14:creationId xmlns:p14="http://schemas.microsoft.com/office/powerpoint/2010/main" val="382577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2"/>
          <p:cNvSpPr>
            <a:spLocks noGrp="1"/>
          </p:cNvSpPr>
          <p:nvPr>
            <p:ph type="title"/>
          </p:nvPr>
        </p:nvSpPr>
        <p:spPr>
          <a:xfrm>
            <a:off x="242776" y="256515"/>
            <a:ext cx="10512862" cy="1325563"/>
          </a:xfrm>
        </p:spPr>
        <p:txBody>
          <a:bodyPr/>
          <a:lstStyle/>
          <a:p>
            <a:r>
              <a:rPr lang="en-US" b="1" dirty="0">
                <a:latin typeface="+mn-lt"/>
                <a:cs typeface="Arial" panose="020B0604020202020204" pitchFamily="34" charset="0"/>
              </a:rPr>
              <a:t>Out-of-the-Garden Project (</a:t>
            </a:r>
            <a:r>
              <a:rPr lang="en-US" b="1" dirty="0" err="1">
                <a:latin typeface="+mn-lt"/>
                <a:cs typeface="Arial" panose="020B0604020202020204" pitchFamily="34" charset="0"/>
              </a:rPr>
              <a:t>OGP</a:t>
            </a:r>
            <a:r>
              <a:rPr lang="en-US" b="1" dirty="0">
                <a:latin typeface="+mn-lt"/>
                <a:cs typeface="Arial" panose="020B0604020202020204" pitchFamily="34" charset="0"/>
              </a:rPr>
              <a:t>)</a:t>
            </a:r>
          </a:p>
        </p:txBody>
      </p:sp>
      <p:sp>
        <p:nvSpPr>
          <p:cNvPr id="14" name="Content Placeholder 13"/>
          <p:cNvSpPr>
            <a:spLocks noGrp="1"/>
          </p:cNvSpPr>
          <p:nvPr>
            <p:ph sz="half" idx="1"/>
          </p:nvPr>
        </p:nvSpPr>
        <p:spPr/>
        <p:txBody>
          <a:bodyPr>
            <a:normAutofit/>
          </a:bodyPr>
          <a:lstStyle/>
          <a:p>
            <a:pPr lvl="1">
              <a:lnSpc>
                <a:spcPct val="110000"/>
              </a:lnSpc>
            </a:pP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p:txBody>
          <a:bodyPr/>
          <a:lstStyle/>
          <a:p>
            <a:r>
              <a:rPr lang="en-US" dirty="0" err="1"/>
              <a:t>OGP</a:t>
            </a:r>
            <a:r>
              <a:rPr lang="en-US" dirty="0"/>
              <a:t> is strongly supported by students and gives students an opportunity to become engaged in all aspects of the food system.</a:t>
            </a:r>
          </a:p>
          <a:p>
            <a:r>
              <a:rPr lang="en-US" dirty="0"/>
              <a:t>They can volunteer at MSEG or partake in the development of new food products.</a:t>
            </a:r>
          </a:p>
          <a:p>
            <a:r>
              <a:rPr lang="en-US" dirty="0"/>
              <a:t>Workshops on food preservation have been run by Human Nutrition students on stage. </a:t>
            </a:r>
          </a:p>
          <a:p>
            <a:endParaRPr lang="en-US" dirty="0"/>
          </a:p>
        </p:txBody>
      </p:sp>
      <p:grpSp>
        <p:nvGrpSpPr>
          <p:cNvPr id="19" name="Group 18"/>
          <p:cNvGrpSpPr/>
          <p:nvPr/>
        </p:nvGrpSpPr>
        <p:grpSpPr>
          <a:xfrm>
            <a:off x="9066212" y="228600"/>
            <a:ext cx="2905878" cy="1246522"/>
            <a:chOff x="7999412" y="228600"/>
            <a:chExt cx="2905878" cy="1246522"/>
          </a:xfrm>
        </p:grpSpPr>
        <p:pic>
          <p:nvPicPr>
            <p:cNvPr id="20" name="Picture 19">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21" name="Rectangle 20">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cs typeface="Arial" panose="020B0604020202020204" pitchFamily="34" charset="0"/>
                </a:rPr>
                <a:t>SHECA</a:t>
              </a:r>
              <a:r>
                <a:rPr lang="en-CA" sz="3600" b="1" dirty="0">
                  <a:solidFill>
                    <a:schemeClr val="bg2">
                      <a:lumMod val="50000"/>
                    </a:schemeClr>
                  </a:solidFill>
                  <a:latin typeface="Franklin Gothic Demi" panose="020B0703020102020204" pitchFamily="34" charset="0"/>
                  <a:cs typeface="Arial" panose="020B0604020202020204" pitchFamily="34" charset="0"/>
                </a:rPr>
                <a:t> 2018</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2" y="1524000"/>
            <a:ext cx="4038601" cy="50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44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a:spLocks noGrp="1"/>
          </p:cNvSpPr>
          <p:nvPr>
            <p:ph type="title"/>
          </p:nvPr>
        </p:nvSpPr>
        <p:spPr/>
        <p:txBody>
          <a:bodyPr/>
          <a:lstStyle/>
          <a:p>
            <a:r>
              <a:rPr lang="en-US" b="1" dirty="0">
                <a:latin typeface="+mn-lt"/>
                <a:cs typeface="Arial" panose="020B0604020202020204" pitchFamily="34" charset="0"/>
              </a:rPr>
              <a:t>Challenges</a:t>
            </a:r>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
        <p:nvSpPr>
          <p:cNvPr id="2" name="Content Placeholder 1"/>
          <p:cNvSpPr>
            <a:spLocks noGrp="1"/>
          </p:cNvSpPr>
          <p:nvPr>
            <p:ph idx="1"/>
          </p:nvPr>
        </p:nvSpPr>
        <p:spPr/>
        <p:txBody>
          <a:bodyPr/>
          <a:lstStyle/>
          <a:p>
            <a:r>
              <a:rPr lang="en-US" dirty="0"/>
              <a:t>The McGill system has some difficulties with “living labs” as educational opportunities.</a:t>
            </a:r>
          </a:p>
          <a:p>
            <a:r>
              <a:rPr lang="en-US" dirty="0"/>
              <a:t>Institutionalizing MSEG and </a:t>
            </a:r>
            <a:r>
              <a:rPr lang="en-US" dirty="0" err="1"/>
              <a:t>OGP</a:t>
            </a:r>
            <a:r>
              <a:rPr lang="en-US" dirty="0"/>
              <a:t> has been slow, mainly because these two projects do not “fit” within the system. </a:t>
            </a:r>
          </a:p>
          <a:p>
            <a:r>
              <a:rPr lang="en-US" dirty="0"/>
              <a:t>However, the two projects are well known on both campuses and have extensive support from students; they have provided many learning opportunities about sustainable </a:t>
            </a:r>
            <a:r>
              <a:rPr lang="en-US"/>
              <a:t>food systems to </a:t>
            </a:r>
            <a:r>
              <a:rPr lang="en-US" dirty="0"/>
              <a:t>both staff and students.</a:t>
            </a:r>
          </a:p>
          <a:p>
            <a:endParaRPr lang="en-US" dirty="0"/>
          </a:p>
        </p:txBody>
      </p:sp>
    </p:spTree>
    <p:extLst>
      <p:ext uri="{BB962C8B-B14F-4D97-AF65-F5344CB8AC3E}">
        <p14:creationId xmlns:p14="http://schemas.microsoft.com/office/powerpoint/2010/main" val="91187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362200"/>
            <a:ext cx="12188825" cy="2286000"/>
          </a:xfrm>
        </p:spPr>
        <p:txBody>
          <a:bodyPr anchor="ctr" anchorCtr="0">
            <a:normAutofit/>
          </a:bodyPr>
          <a:lstStyle/>
          <a:p>
            <a:r>
              <a:rPr lang="en-US" sz="4800" b="1" dirty="0">
                <a:latin typeface="Arial" panose="020B0604020202020204" pitchFamily="34" charset="0"/>
                <a:cs typeface="Arial" panose="020B0604020202020204" pitchFamily="34" charset="0"/>
              </a:rPr>
              <a:t>Operational Sustainability in Higher Education</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Trends and priorities</a:t>
            </a:r>
          </a:p>
        </p:txBody>
      </p:sp>
      <p:sp>
        <p:nvSpPr>
          <p:cNvPr id="5" name="Title 1"/>
          <p:cNvSpPr txBox="1">
            <a:spLocks/>
          </p:cNvSpPr>
          <p:nvPr/>
        </p:nvSpPr>
        <p:spPr>
          <a:xfrm>
            <a:off x="0" y="4961540"/>
            <a:ext cx="12188825" cy="1054938"/>
          </a:xfrm>
          <a:prstGeom prst="rect">
            <a:avLst/>
          </a:prstGeom>
        </p:spPr>
        <p:txBody>
          <a:bodyPr vert="horz" lIns="91440" tIns="45720" rIns="91440" bIns="45720" rtlCol="0" anchor="ctr" anchorCtr="0">
            <a:normAutofit/>
          </a:bodyPr>
          <a:lstStyle>
            <a:lvl1pPr algn="ctr" defTabSz="914126" rtl="0" eaLnBrk="1" latinLnBrk="0" hangingPunct="1">
              <a:lnSpc>
                <a:spcPct val="90000"/>
              </a:lnSpc>
              <a:spcBef>
                <a:spcPct val="0"/>
              </a:spcBef>
              <a:buNone/>
              <a:defRPr sz="5998" kern="1200">
                <a:solidFill>
                  <a:schemeClr val="tx1"/>
                </a:solidFill>
                <a:latin typeface="+mj-lt"/>
                <a:ea typeface="+mj-ea"/>
                <a:cs typeface="+mj-cs"/>
              </a:defRPr>
            </a:lvl1pPr>
          </a:lstStyle>
          <a:p>
            <a:pPr>
              <a:spcAft>
                <a:spcPts val="600"/>
              </a:spcAft>
            </a:pPr>
            <a:r>
              <a:rPr lang="en-US" sz="3600" dirty="0">
                <a:solidFill>
                  <a:schemeClr val="tx1">
                    <a:lumMod val="75000"/>
                    <a:lumOff val="25000"/>
                  </a:schemeClr>
                </a:solidFill>
                <a:latin typeface="Arial" panose="020B0604020202020204" pitchFamily="34" charset="0"/>
                <a:cs typeface="Arial" panose="020B0604020202020204" pitchFamily="34" charset="0"/>
              </a:rPr>
              <a:t>Rochelle Owen, Dalhousie University</a:t>
            </a:r>
          </a:p>
        </p:txBody>
      </p:sp>
      <p:grpSp>
        <p:nvGrpSpPr>
          <p:cNvPr id="11" name="Group 10"/>
          <p:cNvGrpSpPr/>
          <p:nvPr/>
        </p:nvGrpSpPr>
        <p:grpSpPr>
          <a:xfrm>
            <a:off x="9066212" y="228600"/>
            <a:ext cx="2905878" cy="1246522"/>
            <a:chOff x="7999412" y="228600"/>
            <a:chExt cx="2905878" cy="1246522"/>
          </a:xfrm>
        </p:grpSpPr>
        <p:pic>
          <p:nvPicPr>
            <p:cNvPr id="12" name="Picture 11">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3" name="Rectangle 12">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Tree>
    <p:extLst>
      <p:ext uri="{BB962C8B-B14F-4D97-AF65-F5344CB8AC3E}">
        <p14:creationId xmlns:p14="http://schemas.microsoft.com/office/powerpoint/2010/main" val="222228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lnSpcReduction="10000"/>
          </a:bodyPr>
          <a:lstStyle/>
          <a:p>
            <a:pPr>
              <a:buFont typeface="Wingdings" panose="05000000000000000000" pitchFamily="2" charset="2"/>
              <a:buChar char="§"/>
            </a:pPr>
            <a:r>
              <a:rPr lang="en-CA" sz="2800" dirty="0"/>
              <a:t>Increased growth in Sustainability Offices and the levels of positions and structures</a:t>
            </a:r>
            <a:endParaRPr lang="en-CA" sz="1400" dirty="0"/>
          </a:p>
          <a:p>
            <a:pPr>
              <a:buFont typeface="Wingdings" panose="05000000000000000000" pitchFamily="2" charset="2"/>
              <a:buChar char="§"/>
            </a:pPr>
            <a:r>
              <a:rPr lang="en-CA" sz="2800" dirty="0"/>
              <a:t>Student interest and mobilization around issues such as climate change and food.</a:t>
            </a:r>
          </a:p>
          <a:p>
            <a:pPr>
              <a:buFont typeface="Wingdings" panose="05000000000000000000" pitchFamily="2" charset="2"/>
              <a:buChar char="§"/>
            </a:pPr>
            <a:r>
              <a:rPr lang="en-CA" sz="2800" dirty="0"/>
              <a:t>Key Approaches: Social and community engagement, applied research (campus as a living lab), partnerships on and off campus, measurement based. </a:t>
            </a:r>
          </a:p>
          <a:p>
            <a:pPr>
              <a:lnSpc>
                <a:spcPct val="110000"/>
              </a:lnSpc>
            </a:pPr>
            <a:endParaRPr lang="en-US" dirty="0">
              <a:latin typeface="Arial" panose="020B0604020202020204" pitchFamily="34" charset="0"/>
              <a:cs typeface="Arial" panose="020B0604020202020204" pitchFamily="34" charset="0"/>
            </a:endParaRPr>
          </a:p>
        </p:txBody>
      </p:sp>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Engagement </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5" name="Content Placeholder 4" descr="A person standing posing for the camera&#10;&#10;Description generated with very high confidence">
            <a:extLst>
              <a:ext uri="{FF2B5EF4-FFF2-40B4-BE49-F238E27FC236}">
                <a16:creationId xmlns:a16="http://schemas.microsoft.com/office/drawing/2014/main" id="{D10B5309-422E-4E9A-BA3E-5848704B4C5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0613" y="2058789"/>
            <a:ext cx="5180012" cy="3885009"/>
          </a:xfrm>
        </p:spPr>
      </p:pic>
    </p:spTree>
    <p:extLst>
      <p:ext uri="{BB962C8B-B14F-4D97-AF65-F5344CB8AC3E}">
        <p14:creationId xmlns:p14="http://schemas.microsoft.com/office/powerpoint/2010/main" val="39922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a:bodyPr>
          <a:lstStyle/>
          <a:p>
            <a:pPr>
              <a:lnSpc>
                <a:spcPct val="110000"/>
              </a:lnSpc>
            </a:pPr>
            <a:r>
              <a:rPr lang="en-US" dirty="0">
                <a:latin typeface="Arial" panose="020B0604020202020204" pitchFamily="34" charset="0"/>
                <a:cs typeface="Arial" panose="020B0604020202020204" pitchFamily="34" charset="0"/>
              </a:rPr>
              <a:t>University Sustainability Reports</a:t>
            </a:r>
          </a:p>
          <a:p>
            <a:pPr>
              <a:lnSpc>
                <a:spcPct val="110000"/>
              </a:lnSpc>
            </a:pPr>
            <a:r>
              <a:rPr lang="en-US" dirty="0">
                <a:latin typeface="Arial" panose="020B0604020202020204" pitchFamily="34" charset="0"/>
                <a:cs typeface="Arial" panose="020B0604020202020204" pitchFamily="34" charset="0"/>
              </a:rPr>
              <a:t>Third-Party Reporting –Ex. STARS</a:t>
            </a:r>
          </a:p>
          <a:p>
            <a:pPr>
              <a:lnSpc>
                <a:spcPct val="110000"/>
              </a:lnSpc>
            </a:pPr>
            <a:r>
              <a:rPr lang="en-US" dirty="0">
                <a:latin typeface="Arial" panose="020B0604020202020204" pitchFamily="34" charset="0"/>
                <a:cs typeface="Arial" panose="020B0604020202020204" pitchFamily="34" charset="0"/>
              </a:rPr>
              <a:t>EMIS – Energy Management Information Systems</a:t>
            </a:r>
          </a:p>
          <a:p>
            <a:pPr>
              <a:lnSpc>
                <a:spcPct val="110000"/>
              </a:lnSpc>
            </a:pP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half" idx="2"/>
            <p:extLst/>
          </p:nvPr>
        </p:nvGraphicFramePr>
        <p:xfrm>
          <a:off x="6170613" y="1825625"/>
          <a:ext cx="51800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Reporting &amp; Monitoring</a:t>
            </a:r>
          </a:p>
        </p:txBody>
      </p:sp>
      <p:grpSp>
        <p:nvGrpSpPr>
          <p:cNvPr id="8" name="Group 7"/>
          <p:cNvGrpSpPr/>
          <p:nvPr/>
        </p:nvGrpSpPr>
        <p:grpSpPr>
          <a:xfrm>
            <a:off x="9066212" y="228600"/>
            <a:ext cx="2905878" cy="1246522"/>
            <a:chOff x="7999412" y="228600"/>
            <a:chExt cx="2905878" cy="1246522"/>
          </a:xfrm>
        </p:grpSpPr>
        <p:pic>
          <p:nvPicPr>
            <p:cNvPr id="9" name="Picture 8">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10" name="Rectangle 9">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Tree>
    <p:extLst>
      <p:ext uri="{BB962C8B-B14F-4D97-AF65-F5344CB8AC3E}">
        <p14:creationId xmlns:p14="http://schemas.microsoft.com/office/powerpoint/2010/main" val="33529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a:bodyPr>
          <a:lstStyle/>
          <a:p>
            <a:pPr marL="0" indent="0">
              <a:lnSpc>
                <a:spcPct val="110000"/>
              </a:lnSpc>
              <a:buNone/>
            </a:pPr>
            <a:r>
              <a:rPr lang="en-CA" sz="2400" dirty="0"/>
              <a:t>Transportation Demand Management</a:t>
            </a:r>
          </a:p>
          <a:p>
            <a:pPr marL="0" indent="0">
              <a:lnSpc>
                <a:spcPct val="110000"/>
              </a:lnSpc>
              <a:buNone/>
            </a:pPr>
            <a:r>
              <a:rPr lang="en-CA" sz="2400" dirty="0"/>
              <a:t>Energy and Climate</a:t>
            </a:r>
          </a:p>
          <a:p>
            <a:pPr marL="0" indent="0">
              <a:lnSpc>
                <a:spcPct val="110000"/>
              </a:lnSpc>
              <a:buNone/>
            </a:pPr>
            <a:r>
              <a:rPr lang="en-CA" sz="2400" dirty="0"/>
              <a:t>Water</a:t>
            </a:r>
          </a:p>
          <a:p>
            <a:pPr marL="0" indent="0">
              <a:lnSpc>
                <a:spcPct val="110000"/>
              </a:lnSpc>
              <a:buNone/>
            </a:pPr>
            <a:r>
              <a:rPr lang="en-CA" sz="2400" dirty="0"/>
              <a:t>Food</a:t>
            </a:r>
          </a:p>
          <a:p>
            <a:pPr marL="0" indent="0">
              <a:lnSpc>
                <a:spcPct val="110000"/>
              </a:lnSpc>
              <a:buNone/>
            </a:pPr>
            <a:r>
              <a:rPr lang="en-CA" sz="2400" dirty="0"/>
              <a:t>Procurement</a:t>
            </a:r>
          </a:p>
          <a:p>
            <a:pPr marL="0" indent="0">
              <a:lnSpc>
                <a:spcPct val="110000"/>
              </a:lnSpc>
              <a:buNone/>
            </a:pPr>
            <a:r>
              <a:rPr lang="en-CA" sz="2400" dirty="0"/>
              <a:t>Waste</a:t>
            </a:r>
          </a:p>
          <a:p>
            <a:pPr marL="0" indent="0">
              <a:lnSpc>
                <a:spcPct val="110000"/>
              </a:lnSpc>
              <a:buNone/>
            </a:pPr>
            <a:r>
              <a:rPr lang="en-CA" sz="2400" dirty="0"/>
              <a:t>Natural Environment </a:t>
            </a:r>
          </a:p>
          <a:p>
            <a:pPr marL="0" indent="0">
              <a:lnSpc>
                <a:spcPct val="110000"/>
              </a:lnSpc>
              <a:buNone/>
            </a:pPr>
            <a:r>
              <a:rPr lang="en-CA" sz="2400" dirty="0"/>
              <a:t>Social Sustainability</a:t>
            </a:r>
          </a:p>
          <a:p>
            <a:pPr lvl="1">
              <a:lnSpc>
                <a:spcPct val="110000"/>
              </a:lnSpc>
            </a:pP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18" name="Title 12"/>
          <p:cNvSpPr>
            <a:spLocks noGrp="1"/>
          </p:cNvSpPr>
          <p:nvPr>
            <p:ph type="title"/>
          </p:nvPr>
        </p:nvSpPr>
        <p:spPr>
          <a:xfrm>
            <a:off x="685801" y="381000"/>
            <a:ext cx="8380411" cy="1325563"/>
          </a:xfrm>
        </p:spPr>
        <p:txBody>
          <a:bodyPr/>
          <a:lstStyle/>
          <a:p>
            <a:r>
              <a:rPr lang="en-US" b="1" dirty="0">
                <a:latin typeface="Arial" panose="020B0604020202020204" pitchFamily="34" charset="0"/>
                <a:cs typeface="Arial" panose="020B0604020202020204" pitchFamily="34" charset="0"/>
              </a:rPr>
              <a:t>Breadth of Issues</a:t>
            </a:r>
          </a:p>
        </p:txBody>
      </p:sp>
      <p:grpSp>
        <p:nvGrpSpPr>
          <p:cNvPr id="19" name="Group 18"/>
          <p:cNvGrpSpPr/>
          <p:nvPr/>
        </p:nvGrpSpPr>
        <p:grpSpPr>
          <a:xfrm>
            <a:off x="9066212" y="228600"/>
            <a:ext cx="2905878" cy="1246522"/>
            <a:chOff x="7999412" y="228600"/>
            <a:chExt cx="2905878" cy="1246522"/>
          </a:xfrm>
        </p:grpSpPr>
        <p:pic>
          <p:nvPicPr>
            <p:cNvPr id="20" name="Picture 19">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21" name="Rectangle 20">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cs typeface="Arial" panose="020B0604020202020204" pitchFamily="34" charset="0"/>
                </a:rPr>
                <a:t>SHECA</a:t>
              </a:r>
              <a:r>
                <a:rPr lang="en-CA" sz="3600" b="1" dirty="0">
                  <a:solidFill>
                    <a:schemeClr val="bg2">
                      <a:lumMod val="50000"/>
                    </a:schemeClr>
                  </a:solidFill>
                  <a:latin typeface="Franklin Gothic Demi" panose="020B0703020102020204" pitchFamily="34" charset="0"/>
                  <a:cs typeface="Arial" panose="020B0604020202020204" pitchFamily="34" charset="0"/>
                </a:rPr>
                <a:t> 2018</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pic>
        <p:nvPicPr>
          <p:cNvPr id="8" name="Content Placeholder 7" descr="A close up of a device&#10;&#10;Description generated with high confidence">
            <a:extLst>
              <a:ext uri="{FF2B5EF4-FFF2-40B4-BE49-F238E27FC236}">
                <a16:creationId xmlns:a16="http://schemas.microsoft.com/office/drawing/2014/main" id="{B15B5F04-270C-4919-8DA2-74817C12C3B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12769" y="1858962"/>
            <a:ext cx="5187480" cy="4465637"/>
          </a:xfrm>
        </p:spPr>
      </p:pic>
    </p:spTree>
    <p:extLst>
      <p:ext uri="{BB962C8B-B14F-4D97-AF65-F5344CB8AC3E}">
        <p14:creationId xmlns:p14="http://schemas.microsoft.com/office/powerpoint/2010/main" val="220590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a:spLocks noGrp="1"/>
          </p:cNvSpPr>
          <p:nvPr>
            <p:ph type="title"/>
          </p:nvPr>
        </p:nvSpPr>
        <p:spPr/>
        <p:txBody>
          <a:bodyPr/>
          <a:lstStyle/>
          <a:p>
            <a:r>
              <a:rPr lang="en-US" b="1" dirty="0">
                <a:latin typeface="Arial" panose="020B0604020202020204" pitchFamily="34" charset="0"/>
                <a:cs typeface="Arial" panose="020B0604020202020204" pitchFamily="34" charset="0"/>
              </a:rPr>
              <a:t>Energy and Climate Change</a:t>
            </a:r>
          </a:p>
        </p:txBody>
      </p:sp>
      <p:pic>
        <p:nvPicPr>
          <p:cNvPr id="11" name="Content Placeholder 10" descr="A picture containing person, outdoor, holding, man&#10;&#10;Description generated with very high confidence">
            <a:extLst>
              <a:ext uri="{FF2B5EF4-FFF2-40B4-BE49-F238E27FC236}">
                <a16:creationId xmlns:a16="http://schemas.microsoft.com/office/drawing/2014/main" id="{2858DB83-B11C-4751-82C6-AAEF83F099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3" y="2274623"/>
            <a:ext cx="5180012" cy="3453341"/>
          </a:xfrm>
        </p:spPr>
      </p:pic>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3"/>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
        <p:nvSpPr>
          <p:cNvPr id="4" name="Content Placeholder 3">
            <a:extLst>
              <a:ext uri="{FF2B5EF4-FFF2-40B4-BE49-F238E27FC236}">
                <a16:creationId xmlns:a16="http://schemas.microsoft.com/office/drawing/2014/main" id="{A262A182-0664-407D-B9D3-699231DF5427}"/>
              </a:ext>
            </a:extLst>
          </p:cNvPr>
          <p:cNvSpPr>
            <a:spLocks noGrp="1"/>
          </p:cNvSpPr>
          <p:nvPr>
            <p:ph sz="half" idx="1"/>
          </p:nvPr>
        </p:nvSpPr>
        <p:spPr/>
        <p:txBody>
          <a:bodyPr>
            <a:normAutofit fontScale="85000" lnSpcReduction="10000"/>
          </a:bodyPr>
          <a:lstStyle/>
          <a:p>
            <a:pPr lvl="1"/>
            <a:r>
              <a:rPr lang="en-CA" sz="3000" dirty="0"/>
              <a:t>District Energy and Combined Heat and Power</a:t>
            </a:r>
          </a:p>
          <a:p>
            <a:pPr lvl="1"/>
            <a:r>
              <a:rPr lang="en-CA" sz="3000" dirty="0"/>
              <a:t>Green Building – New Construction and Major Existing Building Retrofits</a:t>
            </a:r>
          </a:p>
          <a:p>
            <a:pPr lvl="1"/>
            <a:r>
              <a:rPr lang="en-CA" sz="3000" dirty="0"/>
              <a:t>Full Scale – Energy Building Retrofits</a:t>
            </a:r>
          </a:p>
          <a:p>
            <a:pPr lvl="1"/>
            <a:r>
              <a:rPr lang="en-CA" sz="3000" dirty="0"/>
              <a:t>System and product upgrades</a:t>
            </a:r>
          </a:p>
          <a:p>
            <a:pPr lvl="1"/>
            <a:r>
              <a:rPr lang="en-CA" sz="3000" dirty="0"/>
              <a:t>Building Optimization Initiatives</a:t>
            </a:r>
          </a:p>
          <a:p>
            <a:pPr lvl="1"/>
            <a:r>
              <a:rPr lang="en-CA" sz="3000" dirty="0"/>
              <a:t>Renewable energy </a:t>
            </a:r>
          </a:p>
          <a:p>
            <a:pPr lvl="1"/>
            <a:r>
              <a:rPr lang="en-CA" sz="3000" dirty="0"/>
              <a:t>Transportation Demand Management</a:t>
            </a:r>
          </a:p>
          <a:p>
            <a:endParaRPr lang="en-CA" dirty="0"/>
          </a:p>
        </p:txBody>
      </p:sp>
    </p:spTree>
    <p:extLst>
      <p:ext uri="{BB962C8B-B14F-4D97-AF65-F5344CB8AC3E}">
        <p14:creationId xmlns:p14="http://schemas.microsoft.com/office/powerpoint/2010/main" val="128814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a:spLocks noGrp="1"/>
          </p:cNvSpPr>
          <p:nvPr>
            <p:ph type="title"/>
          </p:nvPr>
        </p:nvSpPr>
        <p:spPr/>
        <p:txBody>
          <a:bodyPr/>
          <a:lstStyle/>
          <a:p>
            <a:r>
              <a:rPr lang="en-US" b="1" dirty="0">
                <a:latin typeface="Arial" panose="020B0604020202020204" pitchFamily="34" charset="0"/>
                <a:cs typeface="Arial" panose="020B0604020202020204" pitchFamily="34" charset="0"/>
              </a:rPr>
              <a:t>Investments</a:t>
            </a:r>
          </a:p>
        </p:txBody>
      </p:sp>
      <p:grpSp>
        <p:nvGrpSpPr>
          <p:cNvPr id="7" name="Group 6"/>
          <p:cNvGrpSpPr/>
          <p:nvPr/>
        </p:nvGrpSpPr>
        <p:grpSpPr>
          <a:xfrm>
            <a:off x="9066212" y="228600"/>
            <a:ext cx="2905878" cy="1246522"/>
            <a:chOff x="7999412" y="228600"/>
            <a:chExt cx="2905878" cy="1246522"/>
          </a:xfrm>
        </p:grpSpPr>
        <p:pic>
          <p:nvPicPr>
            <p:cNvPr id="8" name="Picture 7">
              <a:extLst>
                <a:ext uri="{FF2B5EF4-FFF2-40B4-BE49-F238E27FC236}">
                  <a16:creationId xmlns:a16="http://schemas.microsoft.com/office/drawing/2014/main" id="{1229E2FF-4212-40CE-8A4C-533A931061B6}"/>
                </a:ext>
              </a:extLst>
            </p:cNvPr>
            <p:cNvPicPr>
              <a:picLocks noChangeAspect="1"/>
            </p:cNvPicPr>
            <p:nvPr/>
          </p:nvPicPr>
          <p:blipFill rotWithShape="1">
            <a:blip r:embed="rId2"/>
            <a:srcRect l="555" r="79368" b="29500"/>
            <a:stretch/>
          </p:blipFill>
          <p:spPr>
            <a:xfrm>
              <a:off x="9904412" y="807115"/>
              <a:ext cx="685800" cy="668007"/>
            </a:xfrm>
            <a:prstGeom prst="rect">
              <a:avLst/>
            </a:prstGeom>
          </p:spPr>
        </p:pic>
        <p:sp>
          <p:nvSpPr>
            <p:cNvPr id="9" name="Rectangle 8">
              <a:extLst>
                <a:ext uri="{FF2B5EF4-FFF2-40B4-BE49-F238E27FC236}">
                  <a16:creationId xmlns:a16="http://schemas.microsoft.com/office/drawing/2014/main" id="{1D79C095-12FC-4785-B930-A48FC8EB87F6}"/>
                </a:ext>
              </a:extLst>
            </p:cNvPr>
            <p:cNvSpPr/>
            <p:nvPr/>
          </p:nvSpPr>
          <p:spPr>
            <a:xfrm>
              <a:off x="7999412" y="228600"/>
              <a:ext cx="2905878" cy="46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CA" sz="3600" b="1" dirty="0">
                  <a:solidFill>
                    <a:srgbClr val="C00000"/>
                  </a:solidFill>
                  <a:latin typeface="Franklin Gothic Demi" panose="020B0703020102020204" pitchFamily="34" charset="0"/>
                </a:rPr>
                <a:t>SHECA</a:t>
              </a:r>
              <a:r>
                <a:rPr lang="en-CA" sz="3600" b="1" dirty="0">
                  <a:solidFill>
                    <a:schemeClr val="bg2">
                      <a:lumMod val="50000"/>
                    </a:schemeClr>
                  </a:solidFill>
                  <a:latin typeface="Franklin Gothic Demi" panose="020B0703020102020204" pitchFamily="34" charset="0"/>
                </a:rPr>
                <a:t>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35" y="822575"/>
              <a:ext cx="1247629" cy="637087"/>
            </a:xfrm>
            <a:prstGeom prst="rect">
              <a:avLst/>
            </a:prstGeom>
          </p:spPr>
        </p:pic>
      </p:grpSp>
      <p:sp>
        <p:nvSpPr>
          <p:cNvPr id="4" name="Content Placeholder 3">
            <a:extLst>
              <a:ext uri="{FF2B5EF4-FFF2-40B4-BE49-F238E27FC236}">
                <a16:creationId xmlns:a16="http://schemas.microsoft.com/office/drawing/2014/main" id="{A262A182-0664-407D-B9D3-699231DF5427}"/>
              </a:ext>
            </a:extLst>
          </p:cNvPr>
          <p:cNvSpPr>
            <a:spLocks noGrp="1"/>
          </p:cNvSpPr>
          <p:nvPr>
            <p:ph sz="half" idx="1"/>
          </p:nvPr>
        </p:nvSpPr>
        <p:spPr/>
        <p:txBody>
          <a:bodyPr>
            <a:normAutofit/>
          </a:bodyPr>
          <a:lstStyle/>
          <a:p>
            <a:pPr lvl="1"/>
            <a:r>
              <a:rPr lang="en-CA" sz="3000" dirty="0"/>
              <a:t>Proactively pursuing partnerships (ex. RNG)</a:t>
            </a:r>
          </a:p>
          <a:p>
            <a:pPr lvl="1"/>
            <a:r>
              <a:rPr lang="en-CA" sz="3000" dirty="0"/>
              <a:t>People - Supporting diversity </a:t>
            </a:r>
          </a:p>
          <a:p>
            <a:pPr lvl="1"/>
            <a:r>
              <a:rPr lang="en-CA" sz="3000" dirty="0"/>
              <a:t>Identifying funding models and securing, managing financing  </a:t>
            </a:r>
          </a:p>
          <a:p>
            <a:pPr lvl="1"/>
            <a:r>
              <a:rPr lang="en-CA" sz="3000" dirty="0"/>
              <a:t>Strategic partnerships </a:t>
            </a:r>
          </a:p>
          <a:p>
            <a:endParaRPr lang="en-CA" dirty="0"/>
          </a:p>
        </p:txBody>
      </p:sp>
      <p:pic>
        <p:nvPicPr>
          <p:cNvPr id="12" name="Content Placeholder 11" descr="A group of people sitting on a bench posing for the camera&#10;&#10;Description generated with very high confidence">
            <a:extLst>
              <a:ext uri="{FF2B5EF4-FFF2-40B4-BE49-F238E27FC236}">
                <a16:creationId xmlns:a16="http://schemas.microsoft.com/office/drawing/2014/main" id="{307A22D7-E6E7-4FF5-A8D0-550A48C8BEBC}"/>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0613" y="1929289"/>
            <a:ext cx="5180012" cy="4144009"/>
          </a:xfrm>
        </p:spPr>
      </p:pic>
    </p:spTree>
    <p:extLst>
      <p:ext uri="{BB962C8B-B14F-4D97-AF65-F5344CB8AC3E}">
        <p14:creationId xmlns:p14="http://schemas.microsoft.com/office/powerpoint/2010/main" val="203713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E4BBA763-5753-474C-B12D-A985C9CAFEE2}"/>
              </a:ext>
            </a:extLst>
          </p:cNvPr>
          <p:cNvGraphicFramePr/>
          <p:nvPr>
            <p:extLst/>
          </p:nvPr>
        </p:nvGraphicFramePr>
        <p:xfrm>
          <a:off x="1522413" y="866639"/>
          <a:ext cx="9144000" cy="2390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3B46D86-FAD9-4D36-B494-BD93D8EDBC31}"/>
              </a:ext>
            </a:extLst>
          </p:cNvPr>
          <p:cNvSpPr txBox="1"/>
          <p:nvPr/>
        </p:nvSpPr>
        <p:spPr>
          <a:xfrm>
            <a:off x="1747002" y="818512"/>
            <a:ext cx="8662737" cy="461665"/>
          </a:xfrm>
          <a:prstGeom prst="rect">
            <a:avLst/>
          </a:prstGeom>
          <a:noFill/>
        </p:spPr>
        <p:txBody>
          <a:bodyPr wrap="square" rtlCol="0">
            <a:spAutoFit/>
          </a:bodyPr>
          <a:lstStyle/>
          <a:p>
            <a:r>
              <a:rPr lang="en-CA" sz="2400" dirty="0"/>
              <a:t>We Do University-Wide Sustainability:</a:t>
            </a:r>
          </a:p>
        </p:txBody>
      </p:sp>
      <p:graphicFrame>
        <p:nvGraphicFramePr>
          <p:cNvPr id="11" name="Diagram 10">
            <a:extLst>
              <a:ext uri="{FF2B5EF4-FFF2-40B4-BE49-F238E27FC236}">
                <a16:creationId xmlns:a16="http://schemas.microsoft.com/office/drawing/2014/main" id="{D2FFE6E3-CF67-4454-B00C-E6DE2545AE4F}"/>
              </a:ext>
            </a:extLst>
          </p:cNvPr>
          <p:cNvGraphicFramePr/>
          <p:nvPr>
            <p:extLst/>
          </p:nvPr>
        </p:nvGraphicFramePr>
        <p:xfrm>
          <a:off x="1522413" y="3249255"/>
          <a:ext cx="9144000" cy="23902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EE26F283-6146-4638-961A-497B3BF4E8E1}"/>
              </a:ext>
            </a:extLst>
          </p:cNvPr>
          <p:cNvSpPr txBox="1"/>
          <p:nvPr/>
        </p:nvSpPr>
        <p:spPr>
          <a:xfrm>
            <a:off x="1747001" y="3178116"/>
            <a:ext cx="8662737" cy="461665"/>
          </a:xfrm>
          <a:prstGeom prst="rect">
            <a:avLst/>
          </a:prstGeom>
          <a:noFill/>
        </p:spPr>
        <p:txBody>
          <a:bodyPr wrap="square" rtlCol="0">
            <a:spAutoFit/>
          </a:bodyPr>
          <a:lstStyle/>
          <a:p>
            <a:r>
              <a:rPr lang="en-CA" sz="2400" dirty="0"/>
              <a:t>How We Do it:</a:t>
            </a:r>
          </a:p>
        </p:txBody>
      </p:sp>
    </p:spTree>
    <p:extLst>
      <p:ext uri="{BB962C8B-B14F-4D97-AF65-F5344CB8AC3E}">
        <p14:creationId xmlns:p14="http://schemas.microsoft.com/office/powerpoint/2010/main" val="33750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schemas.microsoft.com/office/2006/metadata/properties"/>
    <ds:schemaRef ds:uri="http://www.w3.org/2000/xmlns/"/>
    <ds:schemaRef ds:uri="4873beb7-5857-4685-be1f-d57550cc96cc"/>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2362</TotalTime>
  <Words>2261</Words>
  <Application>Microsoft Office PowerPoint</Application>
  <PresentationFormat>Custom</PresentationFormat>
  <Paragraphs>291</Paragraphs>
  <Slides>29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Euphemia</vt:lpstr>
      <vt:lpstr>Franklin Gothic Demi</vt:lpstr>
      <vt:lpstr>Wingdings</vt:lpstr>
      <vt:lpstr>Office Theme</vt:lpstr>
      <vt:lpstr>Operational Perspectives &amp; Priorities</vt:lpstr>
      <vt:lpstr>Session Overview</vt:lpstr>
      <vt:lpstr>Operational Sustainability in Higher Education Trends and priorities</vt:lpstr>
      <vt:lpstr>Engagement </vt:lpstr>
      <vt:lpstr>Reporting &amp; Monitoring</vt:lpstr>
      <vt:lpstr>Breadth of Issues</vt:lpstr>
      <vt:lpstr>Energy and Climate Change</vt:lpstr>
      <vt:lpstr>Investments</vt:lpstr>
      <vt:lpstr>PowerPoint Presentation</vt:lpstr>
      <vt:lpstr>View from the Director’s Chair Carbon pricing, new funding sources, and the mainstreaming of sustainability</vt:lpstr>
      <vt:lpstr>Ontario’s Climate Change Action Plan</vt:lpstr>
      <vt:lpstr>Ontario’s Cap &amp; Trade Plan</vt:lpstr>
      <vt:lpstr>Higher Ed Community Actively Engaged in GHG reductions</vt:lpstr>
      <vt:lpstr>Higher Ed Community Impact of Cap &amp; Trade on Sector </vt:lpstr>
      <vt:lpstr>Higher Ed Sector Funding</vt:lpstr>
      <vt:lpstr>Western University</vt:lpstr>
      <vt:lpstr>Western University GHG Reduction Plan</vt:lpstr>
      <vt:lpstr>Western University GHG Reduction Projects</vt:lpstr>
      <vt:lpstr>Bringing Students into the Fold Students substantially contributing to food operations at McGill –  Living Labs</vt:lpstr>
      <vt:lpstr>Student Engagement in  Sustainable Food Operations</vt:lpstr>
      <vt:lpstr>Macdonald Student Run Ecological Garden (MSEG)</vt:lpstr>
      <vt:lpstr>MSEG and Students</vt:lpstr>
      <vt:lpstr>MSEG and the community</vt:lpstr>
      <vt:lpstr>MSEG and Power Skills</vt:lpstr>
      <vt:lpstr>Out-of-the-Garden Project (OGP)</vt:lpstr>
      <vt:lpstr>Out-of-the-Garden Project (OGP)</vt:lpstr>
      <vt:lpstr>Out-of-the-Garden Project (OGP)</vt:lpstr>
      <vt:lpstr>Out-of-the-Garden Project (OGP)</vt:lpstr>
      <vt:lpstr>Challenges</vt:lpstr>
    </vt:vector>
  </TitlesOfParts>
  <Company>Niagara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OCUSP</dc:title>
  <dc:creator>Taryn Wilkinson</dc:creator>
  <cp:lastModifiedBy>Tim Lang</cp:lastModifiedBy>
  <cp:revision>106</cp:revision>
  <dcterms:created xsi:type="dcterms:W3CDTF">2017-10-20T01:40:00Z</dcterms:created>
  <dcterms:modified xsi:type="dcterms:W3CDTF">2018-05-23T11:53:14Z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